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79"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5" r:id="rId23"/>
    <p:sldId id="277" r:id="rId24"/>
    <p:sldId id="278"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9D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112" y="-2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9C0BD8-96FC-4C4A-915A-39BA8A4F7C08}" type="datetimeFigureOut">
              <a:rPr lang="en-US" smtClean="0"/>
              <a:t>9/14/13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76D27-D47C-094A-9C7D-1375E07775ED}" type="slidenum">
              <a:rPr lang="en-US" smtClean="0"/>
              <a:t>‹#›</a:t>
            </a:fld>
            <a:endParaRPr lang="en-US"/>
          </a:p>
        </p:txBody>
      </p:sp>
    </p:spTree>
    <p:extLst>
      <p:ext uri="{BB962C8B-B14F-4D97-AF65-F5344CB8AC3E}">
        <p14:creationId xmlns:p14="http://schemas.microsoft.com/office/powerpoint/2010/main" val="30426441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76D27-D47C-094A-9C7D-1375E07775ED}" type="slidenum">
              <a:rPr lang="en-US" smtClean="0"/>
              <a:t>1</a:t>
            </a:fld>
            <a:endParaRPr lang="en-US"/>
          </a:p>
        </p:txBody>
      </p:sp>
    </p:spTree>
    <p:extLst>
      <p:ext uri="{BB962C8B-B14F-4D97-AF65-F5344CB8AC3E}">
        <p14:creationId xmlns:p14="http://schemas.microsoft.com/office/powerpoint/2010/main" val="251112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76D27-D47C-094A-9C7D-1375E07775ED}" type="slidenum">
              <a:rPr lang="en-US" smtClean="0"/>
              <a:t>3</a:t>
            </a:fld>
            <a:endParaRPr lang="en-US"/>
          </a:p>
        </p:txBody>
      </p:sp>
    </p:spTree>
    <p:extLst>
      <p:ext uri="{BB962C8B-B14F-4D97-AF65-F5344CB8AC3E}">
        <p14:creationId xmlns:p14="http://schemas.microsoft.com/office/powerpoint/2010/main" val="280144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81ABDC-3B27-CF41-B6D6-CF38ACF003BB}" type="datetimeFigureOut">
              <a:rPr lang="en-US" smtClean="0"/>
              <a:t>9/14/13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E0A0D-EDE0-8245-AF89-E70CE7C50641}" type="slidenum">
              <a:rPr lang="en-US" smtClean="0"/>
              <a:t>‹#›</a:t>
            </a:fld>
            <a:endParaRPr lang="en-US"/>
          </a:p>
        </p:txBody>
      </p:sp>
    </p:spTree>
    <p:extLst>
      <p:ext uri="{BB962C8B-B14F-4D97-AF65-F5344CB8AC3E}">
        <p14:creationId xmlns:p14="http://schemas.microsoft.com/office/powerpoint/2010/main" val="159059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1ABDC-3B27-CF41-B6D6-CF38ACF003BB}" type="datetimeFigureOut">
              <a:rPr lang="en-US" smtClean="0"/>
              <a:t>9/14/13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E0A0D-EDE0-8245-AF89-E70CE7C50641}" type="slidenum">
              <a:rPr lang="en-US" smtClean="0"/>
              <a:t>‹#›</a:t>
            </a:fld>
            <a:endParaRPr lang="en-US"/>
          </a:p>
        </p:txBody>
      </p:sp>
    </p:spTree>
    <p:extLst>
      <p:ext uri="{BB962C8B-B14F-4D97-AF65-F5344CB8AC3E}">
        <p14:creationId xmlns:p14="http://schemas.microsoft.com/office/powerpoint/2010/main" val="3927037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1ABDC-3B27-CF41-B6D6-CF38ACF003BB}" type="datetimeFigureOut">
              <a:rPr lang="en-US" smtClean="0"/>
              <a:t>9/14/13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E0A0D-EDE0-8245-AF89-E70CE7C50641}" type="slidenum">
              <a:rPr lang="en-US" smtClean="0"/>
              <a:t>‹#›</a:t>
            </a:fld>
            <a:endParaRPr lang="en-US"/>
          </a:p>
        </p:txBody>
      </p:sp>
    </p:spTree>
    <p:extLst>
      <p:ext uri="{BB962C8B-B14F-4D97-AF65-F5344CB8AC3E}">
        <p14:creationId xmlns:p14="http://schemas.microsoft.com/office/powerpoint/2010/main" val="140326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1ABDC-3B27-CF41-B6D6-CF38ACF003BB}" type="datetimeFigureOut">
              <a:rPr lang="en-US" smtClean="0"/>
              <a:t>9/14/13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E0A0D-EDE0-8245-AF89-E70CE7C50641}" type="slidenum">
              <a:rPr lang="en-US" smtClean="0"/>
              <a:t>‹#›</a:t>
            </a:fld>
            <a:endParaRPr lang="en-US"/>
          </a:p>
        </p:txBody>
      </p:sp>
    </p:spTree>
    <p:extLst>
      <p:ext uri="{BB962C8B-B14F-4D97-AF65-F5344CB8AC3E}">
        <p14:creationId xmlns:p14="http://schemas.microsoft.com/office/powerpoint/2010/main" val="179367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81ABDC-3B27-CF41-B6D6-CF38ACF003BB}" type="datetimeFigureOut">
              <a:rPr lang="en-US" smtClean="0"/>
              <a:t>9/14/13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E0A0D-EDE0-8245-AF89-E70CE7C50641}" type="slidenum">
              <a:rPr lang="en-US" smtClean="0"/>
              <a:t>‹#›</a:t>
            </a:fld>
            <a:endParaRPr lang="en-US"/>
          </a:p>
        </p:txBody>
      </p:sp>
    </p:spTree>
    <p:extLst>
      <p:ext uri="{BB962C8B-B14F-4D97-AF65-F5344CB8AC3E}">
        <p14:creationId xmlns:p14="http://schemas.microsoft.com/office/powerpoint/2010/main" val="359582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81ABDC-3B27-CF41-B6D6-CF38ACF003BB}" type="datetimeFigureOut">
              <a:rPr lang="en-US" smtClean="0"/>
              <a:t>9/14/13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9E0A0D-EDE0-8245-AF89-E70CE7C50641}" type="slidenum">
              <a:rPr lang="en-US" smtClean="0"/>
              <a:t>‹#›</a:t>
            </a:fld>
            <a:endParaRPr lang="en-US"/>
          </a:p>
        </p:txBody>
      </p:sp>
    </p:spTree>
    <p:extLst>
      <p:ext uri="{BB962C8B-B14F-4D97-AF65-F5344CB8AC3E}">
        <p14:creationId xmlns:p14="http://schemas.microsoft.com/office/powerpoint/2010/main" val="283717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81ABDC-3B27-CF41-B6D6-CF38ACF003BB}" type="datetimeFigureOut">
              <a:rPr lang="en-US" smtClean="0"/>
              <a:t>9/14/13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9E0A0D-EDE0-8245-AF89-E70CE7C50641}" type="slidenum">
              <a:rPr lang="en-US" smtClean="0"/>
              <a:t>‹#›</a:t>
            </a:fld>
            <a:endParaRPr lang="en-US"/>
          </a:p>
        </p:txBody>
      </p:sp>
    </p:spTree>
    <p:extLst>
      <p:ext uri="{BB962C8B-B14F-4D97-AF65-F5344CB8AC3E}">
        <p14:creationId xmlns:p14="http://schemas.microsoft.com/office/powerpoint/2010/main" val="409405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81ABDC-3B27-CF41-B6D6-CF38ACF003BB}" type="datetimeFigureOut">
              <a:rPr lang="en-US" smtClean="0"/>
              <a:t>9/14/13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9E0A0D-EDE0-8245-AF89-E70CE7C50641}" type="slidenum">
              <a:rPr lang="en-US" smtClean="0"/>
              <a:t>‹#›</a:t>
            </a:fld>
            <a:endParaRPr lang="en-US"/>
          </a:p>
        </p:txBody>
      </p:sp>
    </p:spTree>
    <p:extLst>
      <p:ext uri="{BB962C8B-B14F-4D97-AF65-F5344CB8AC3E}">
        <p14:creationId xmlns:p14="http://schemas.microsoft.com/office/powerpoint/2010/main" val="55179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1ABDC-3B27-CF41-B6D6-CF38ACF003BB}" type="datetimeFigureOut">
              <a:rPr lang="en-US" smtClean="0"/>
              <a:t>9/14/13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9E0A0D-EDE0-8245-AF89-E70CE7C50641}" type="slidenum">
              <a:rPr lang="en-US" smtClean="0"/>
              <a:t>‹#›</a:t>
            </a:fld>
            <a:endParaRPr lang="en-US"/>
          </a:p>
        </p:txBody>
      </p:sp>
    </p:spTree>
    <p:extLst>
      <p:ext uri="{BB962C8B-B14F-4D97-AF65-F5344CB8AC3E}">
        <p14:creationId xmlns:p14="http://schemas.microsoft.com/office/powerpoint/2010/main" val="222576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1ABDC-3B27-CF41-B6D6-CF38ACF003BB}" type="datetimeFigureOut">
              <a:rPr lang="en-US" smtClean="0"/>
              <a:t>9/14/13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9E0A0D-EDE0-8245-AF89-E70CE7C50641}" type="slidenum">
              <a:rPr lang="en-US" smtClean="0"/>
              <a:t>‹#›</a:t>
            </a:fld>
            <a:endParaRPr lang="en-US"/>
          </a:p>
        </p:txBody>
      </p:sp>
    </p:spTree>
    <p:extLst>
      <p:ext uri="{BB962C8B-B14F-4D97-AF65-F5344CB8AC3E}">
        <p14:creationId xmlns:p14="http://schemas.microsoft.com/office/powerpoint/2010/main" val="61247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81ABDC-3B27-CF41-B6D6-CF38ACF003BB}" type="datetimeFigureOut">
              <a:rPr lang="en-US" smtClean="0"/>
              <a:t>9/14/13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9E0A0D-EDE0-8245-AF89-E70CE7C50641}" type="slidenum">
              <a:rPr lang="en-US" smtClean="0"/>
              <a:t>‹#›</a:t>
            </a:fld>
            <a:endParaRPr lang="en-US"/>
          </a:p>
        </p:txBody>
      </p:sp>
    </p:spTree>
    <p:extLst>
      <p:ext uri="{BB962C8B-B14F-4D97-AF65-F5344CB8AC3E}">
        <p14:creationId xmlns:p14="http://schemas.microsoft.com/office/powerpoint/2010/main" val="15552421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1ABDC-3B27-CF41-B6D6-CF38ACF003BB}" type="datetimeFigureOut">
              <a:rPr lang="en-US" smtClean="0"/>
              <a:t>9/14/13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E0A0D-EDE0-8245-AF89-E70CE7C50641}" type="slidenum">
              <a:rPr lang="en-US" smtClean="0"/>
              <a:t>‹#›</a:t>
            </a:fld>
            <a:endParaRPr lang="en-US"/>
          </a:p>
        </p:txBody>
      </p:sp>
    </p:spTree>
    <p:extLst>
      <p:ext uri="{BB962C8B-B14F-4D97-AF65-F5344CB8AC3E}">
        <p14:creationId xmlns:p14="http://schemas.microsoft.com/office/powerpoint/2010/main" val="2233566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gif"/><Relationship Id="rId7" Type="http://schemas.openxmlformats.org/officeDocument/2006/relationships/image" Target="../media/image14.jpg"/><Relationship Id="rId8" Type="http://schemas.openxmlformats.org/officeDocument/2006/relationships/image" Target="../media/image15.jpg"/><Relationship Id="rId9"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000" dirty="0" smtClean="0">
                <a:latin typeface="Century Gothic"/>
                <a:cs typeface="Century Gothic"/>
              </a:rPr>
              <a:t>Presented by:</a:t>
            </a:r>
            <a:endParaRPr lang="en-US" sz="2000" dirty="0">
              <a:latin typeface="Century Gothic"/>
              <a:cs typeface="Century Gothic"/>
            </a:endParaRPr>
          </a:p>
        </p:txBody>
      </p:sp>
      <p:sp>
        <p:nvSpPr>
          <p:cNvPr id="4" name="Rectangle 3"/>
          <p:cNvSpPr/>
          <p:nvPr/>
        </p:nvSpPr>
        <p:spPr>
          <a:xfrm>
            <a:off x="0" y="0"/>
            <a:ext cx="9144000" cy="1752600"/>
          </a:xfrm>
          <a:prstGeom prst="rect">
            <a:avLst/>
          </a:prstGeom>
          <a:solidFill>
            <a:srgbClr val="CBA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5" name="Pentagon 4"/>
          <p:cNvSpPr/>
          <p:nvPr/>
        </p:nvSpPr>
        <p:spPr>
          <a:xfrm>
            <a:off x="0" y="1066800"/>
            <a:ext cx="9144000" cy="457200"/>
          </a:xfrm>
          <a:prstGeom prst="homePlate">
            <a:avLst>
              <a:gd name="adj" fmla="val 968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txBox="1">
            <a:spLocks noGrp="1"/>
          </p:cNvSpPr>
          <p:nvPr>
            <p:ph type="ctrTitle"/>
          </p:nvPr>
        </p:nvSpPr>
        <p:spPr>
          <a:xfrm>
            <a:off x="1785675" y="-188936"/>
            <a:ext cx="7772400" cy="1470025"/>
          </a:xfrm>
          <a:prstGeom prst="rect">
            <a:avLst/>
          </a:prstGeom>
          <a:noFill/>
        </p:spPr>
        <p:txBody>
          <a:bodyPr wrap="square" rtlCol="0">
            <a:spAutoFit/>
          </a:bodyPr>
          <a:lstStyle/>
          <a:p>
            <a:r>
              <a:rPr lang="en-US" sz="4400" b="1" dirty="0" smtClean="0">
                <a:solidFill>
                  <a:sysClr val="windowText" lastClr="000000"/>
                </a:solidFill>
                <a:latin typeface="Century Gothic" pitchFamily="34" charset="0"/>
              </a:rPr>
              <a:t>C N H   |</a:t>
            </a:r>
            <a:r>
              <a:rPr lang="en-US" sz="4400" b="1" baseline="0" dirty="0" smtClean="0">
                <a:solidFill>
                  <a:sysClr val="windowText" lastClr="000000"/>
                </a:solidFill>
                <a:latin typeface="Century Gothic" pitchFamily="34" charset="0"/>
              </a:rPr>
              <a:t> </a:t>
            </a:r>
            <a:r>
              <a:rPr lang="en-US" sz="4400" dirty="0" smtClean="0">
                <a:solidFill>
                  <a:sysClr val="windowText" lastClr="000000"/>
                </a:solidFill>
                <a:latin typeface="Century Gothic" pitchFamily="34" charset="0"/>
              </a:rPr>
              <a:t>K E Y  C L U B</a:t>
            </a:r>
            <a:endParaRPr lang="en-US" sz="4400" dirty="0">
              <a:solidFill>
                <a:sysClr val="windowText" lastClr="000000"/>
              </a:solidFill>
              <a:latin typeface="Century Gothic" pitchFamily="34" charset="0"/>
            </a:endParaRPr>
          </a:p>
        </p:txBody>
      </p:sp>
      <p:sp>
        <p:nvSpPr>
          <p:cNvPr id="7" name="Rectangle 6"/>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3">
            <a:clrChange>
              <a:clrFrom>
                <a:srgbClr val="3B3B3B"/>
              </a:clrFrom>
              <a:clrTo>
                <a:srgbClr val="3B3B3B">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4300" y="6172200"/>
            <a:ext cx="672084"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62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10" name="TextBox 9"/>
          <p:cNvSpPr txBox="1"/>
          <p:nvPr/>
        </p:nvSpPr>
        <p:spPr>
          <a:xfrm>
            <a:off x="2133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11" name="TextBox 10"/>
          <p:cNvSpPr txBox="1"/>
          <p:nvPr/>
        </p:nvSpPr>
        <p:spPr>
          <a:xfrm>
            <a:off x="3229281" y="5836308"/>
            <a:ext cx="184666" cy="369332"/>
          </a:xfrm>
          <a:prstGeom prst="rect">
            <a:avLst/>
          </a:prstGeom>
          <a:noFill/>
        </p:spPr>
        <p:txBody>
          <a:bodyPr wrap="none" rtlCol="0">
            <a:spAutoFit/>
          </a:bodyPr>
          <a:lstStyle/>
          <a:p>
            <a:endParaRPr lang="en-US" dirty="0"/>
          </a:p>
        </p:txBody>
      </p:sp>
      <p:sp>
        <p:nvSpPr>
          <p:cNvPr id="12" name="TextBox 11"/>
          <p:cNvSpPr txBox="1"/>
          <p:nvPr/>
        </p:nvSpPr>
        <p:spPr>
          <a:xfrm>
            <a:off x="2554287" y="6312044"/>
            <a:ext cx="6553200" cy="292388"/>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Topic: Time Management</a:t>
            </a:r>
            <a:endParaRPr lang="en-US" sz="1300" dirty="0" smtClean="0">
              <a:solidFill>
                <a:sysClr val="windowText" lastClr="000000"/>
              </a:solidFill>
              <a:latin typeface="Century Gothic" pitchFamily="34" charset="0"/>
              <a:cs typeface="Goudy Old Style" charset="0"/>
            </a:endParaRPr>
          </a:p>
        </p:txBody>
      </p:sp>
      <p:sp>
        <p:nvSpPr>
          <p:cNvPr id="13" name="TextBox 12"/>
          <p:cNvSpPr txBox="1"/>
          <p:nvPr/>
        </p:nvSpPr>
        <p:spPr>
          <a:xfrm>
            <a:off x="1189040" y="2161596"/>
            <a:ext cx="7123840" cy="923330"/>
          </a:xfrm>
          <a:prstGeom prst="rect">
            <a:avLst/>
          </a:prstGeom>
          <a:noFill/>
        </p:spPr>
        <p:txBody>
          <a:bodyPr wrap="square" rtlCol="0">
            <a:spAutoFit/>
          </a:bodyPr>
          <a:lstStyle/>
          <a:p>
            <a:r>
              <a:rPr lang="en-US" sz="5400" b="1" dirty="0" smtClean="0">
                <a:latin typeface="Century Gothic"/>
                <a:cs typeface="Century Gothic"/>
              </a:rPr>
              <a:t>Time Management</a:t>
            </a:r>
            <a:endParaRPr lang="en-US" sz="5400" b="1" dirty="0">
              <a:latin typeface="Century Gothic"/>
              <a:cs typeface="Century Gothic"/>
            </a:endParaRPr>
          </a:p>
        </p:txBody>
      </p:sp>
      <p:sp>
        <p:nvSpPr>
          <p:cNvPr id="15" name="Subtitle 2"/>
          <p:cNvSpPr txBox="1">
            <a:spLocks/>
          </p:cNvSpPr>
          <p:nvPr/>
        </p:nvSpPr>
        <p:spPr>
          <a:xfrm>
            <a:off x="1371600" y="4693308"/>
            <a:ext cx="6400800" cy="11430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smtClean="0">
                <a:solidFill>
                  <a:schemeClr val="tx1"/>
                </a:solidFill>
              </a:rPr>
              <a:t>Claudia Diaz, </a:t>
            </a:r>
            <a:r>
              <a:rPr lang="en-US" sz="1400" dirty="0" smtClean="0">
                <a:solidFill>
                  <a:schemeClr val="tx1"/>
                </a:solidFill>
              </a:rPr>
              <a:t>D16 Lieutenant Governor</a:t>
            </a:r>
            <a:endParaRPr lang="en-US" sz="1400" b="1" dirty="0">
              <a:solidFill>
                <a:schemeClr val="tx1"/>
              </a:solidFill>
            </a:endParaRPr>
          </a:p>
        </p:txBody>
      </p:sp>
    </p:spTree>
    <p:extLst>
      <p:ext uri="{BB962C8B-B14F-4D97-AF65-F5344CB8AC3E}">
        <p14:creationId xmlns:p14="http://schemas.microsoft.com/office/powerpoint/2010/main" val="76322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9" name="Shape 128"/>
          <p:cNvSpPr txBox="1"/>
          <p:nvPr/>
        </p:nvSpPr>
        <p:spPr>
          <a:xfrm>
            <a:off x="165450" y="1014773"/>
            <a:ext cx="3722100" cy="3950700"/>
          </a:xfrm>
          <a:prstGeom prst="rect">
            <a:avLst/>
          </a:prstGeom>
          <a:noFill/>
        </p:spPr>
        <p:txBody>
          <a:bodyPr lIns="91425" tIns="91425" rIns="91425" bIns="91425" anchor="t" anchorCtr="0">
            <a:noAutofit/>
          </a:bodyPr>
          <a:lstStyle/>
          <a:p>
            <a:pPr lvl="0" rtl="0">
              <a:buNone/>
            </a:pPr>
            <a:r>
              <a:rPr lang="en" sz="2000" dirty="0">
                <a:latin typeface="Century Gothic"/>
                <a:cs typeface="Century Gothic"/>
              </a:rPr>
              <a:t>These are also important. They are things that </a:t>
            </a:r>
            <a:r>
              <a:rPr lang="en" sz="2000" dirty="0">
                <a:solidFill>
                  <a:srgbClr val="CC0000"/>
                </a:solidFill>
                <a:latin typeface="Century Gothic"/>
                <a:cs typeface="Century Gothic"/>
              </a:rPr>
              <a:t>need to be done</a:t>
            </a:r>
            <a:r>
              <a:rPr lang="en" sz="2000" dirty="0">
                <a:latin typeface="Century Gothic"/>
                <a:cs typeface="Century Gothic"/>
              </a:rPr>
              <a:t>, however there is </a:t>
            </a:r>
            <a:r>
              <a:rPr lang="en" sz="2000" dirty="0">
                <a:solidFill>
                  <a:srgbClr val="CC0000"/>
                </a:solidFill>
                <a:latin typeface="Century Gothic"/>
                <a:cs typeface="Century Gothic"/>
              </a:rPr>
              <a:t>no specific time frame</a:t>
            </a:r>
            <a:r>
              <a:rPr lang="en" sz="2000" dirty="0">
                <a:latin typeface="Century Gothic"/>
                <a:cs typeface="Century Gothic"/>
              </a:rPr>
              <a:t> to do it.</a:t>
            </a:r>
          </a:p>
          <a:p>
            <a:endParaRPr lang="en" sz="2000" dirty="0">
              <a:latin typeface="Century Gothic"/>
              <a:cs typeface="Century Gothic"/>
            </a:endParaRPr>
          </a:p>
          <a:p>
            <a:pPr lvl="0" rtl="0">
              <a:buNone/>
            </a:pPr>
            <a:r>
              <a:rPr lang="en" sz="2000" dirty="0">
                <a:latin typeface="Century Gothic"/>
                <a:cs typeface="Century Gothic"/>
              </a:rPr>
              <a:t>i.e.:</a:t>
            </a:r>
          </a:p>
          <a:p>
            <a:pPr marL="457200" lvl="0" indent="-317500" rtl="0">
              <a:buClr>
                <a:srgbClr val="000000"/>
              </a:buClr>
              <a:buSzPct val="97222"/>
              <a:buFont typeface="Arial"/>
              <a:buChar char="•"/>
            </a:pPr>
            <a:r>
              <a:rPr lang="en" sz="2000" dirty="0">
                <a:latin typeface="Century Gothic"/>
                <a:cs typeface="Century Gothic"/>
              </a:rPr>
              <a:t>Personal Health (exercise, eating)</a:t>
            </a:r>
          </a:p>
          <a:p>
            <a:pPr marL="457200" lvl="0" indent="-317500" rtl="0">
              <a:buClr>
                <a:srgbClr val="000000"/>
              </a:buClr>
              <a:buSzPct val="106060"/>
              <a:buFont typeface="Arial"/>
              <a:buChar char="•"/>
            </a:pPr>
            <a:r>
              <a:rPr lang="en" sz="2000" dirty="0">
                <a:latin typeface="Century Gothic"/>
                <a:cs typeface="Century Gothic"/>
              </a:rPr>
              <a:t>(I know this sounds bad, but it's just in terms of time management)</a:t>
            </a:r>
          </a:p>
        </p:txBody>
      </p:sp>
      <p:sp>
        <p:nvSpPr>
          <p:cNvPr id="10" name="Shape 126"/>
          <p:cNvSpPr/>
          <p:nvPr/>
        </p:nvSpPr>
        <p:spPr>
          <a:xfrm>
            <a:off x="4315620" y="921124"/>
            <a:ext cx="4408608" cy="4222104"/>
          </a:xfrm>
          <a:prstGeom prst="rect">
            <a:avLst/>
          </a:prstGeom>
          <a:blipFill>
            <a:blip r:embed="rId2"/>
            <a:stretch>
              <a:fillRect/>
            </a:stretch>
          </a:blipFill>
        </p:spPr>
      </p:sp>
      <p:sp>
        <p:nvSpPr>
          <p:cNvPr id="11" name="TextBox 10"/>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1421884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9" name="Shape 140"/>
          <p:cNvSpPr txBox="1"/>
          <p:nvPr/>
        </p:nvSpPr>
        <p:spPr>
          <a:xfrm>
            <a:off x="287055" y="1139742"/>
            <a:ext cx="3722100" cy="4288800"/>
          </a:xfrm>
          <a:prstGeom prst="rect">
            <a:avLst/>
          </a:prstGeom>
          <a:noFill/>
        </p:spPr>
        <p:txBody>
          <a:bodyPr lIns="91425" tIns="91425" rIns="91425" bIns="91425" anchor="t" anchorCtr="0">
            <a:noAutofit/>
          </a:bodyPr>
          <a:lstStyle/>
          <a:p>
            <a:pPr lvl="0" rtl="0">
              <a:buNone/>
            </a:pPr>
            <a:r>
              <a:rPr lang="en" sz="2200" dirty="0">
                <a:latin typeface="Century Gothic"/>
                <a:cs typeface="Century Gothic"/>
              </a:rPr>
              <a:t>These are </a:t>
            </a:r>
            <a:r>
              <a:rPr lang="en" sz="2200" dirty="0">
                <a:solidFill>
                  <a:srgbClr val="CC0000"/>
                </a:solidFill>
                <a:latin typeface="Century Gothic"/>
                <a:cs typeface="Century Gothic"/>
              </a:rPr>
              <a:t>not important</a:t>
            </a:r>
            <a:r>
              <a:rPr lang="en" sz="2200" dirty="0">
                <a:latin typeface="Century Gothic"/>
                <a:cs typeface="Century Gothic"/>
              </a:rPr>
              <a:t>. Whether they have a deadline or not, they aren't things that need to be done. You do these after you've finished the the important tasks</a:t>
            </a:r>
          </a:p>
          <a:p>
            <a:endParaRPr lang="en" sz="2200" dirty="0">
              <a:latin typeface="Century Gothic"/>
              <a:cs typeface="Century Gothic"/>
            </a:endParaRPr>
          </a:p>
          <a:p>
            <a:pPr lvl="0" rtl="0">
              <a:buNone/>
            </a:pPr>
            <a:r>
              <a:rPr lang="en" sz="2200" dirty="0">
                <a:latin typeface="Century Gothic"/>
                <a:cs typeface="Century Gothic"/>
              </a:rPr>
              <a:t>i.e.:</a:t>
            </a:r>
          </a:p>
          <a:p>
            <a:pPr marL="457200" lvl="0" indent="-368300" rtl="0">
              <a:buClr>
                <a:srgbClr val="000000"/>
              </a:buClr>
              <a:buSzPct val="166666"/>
              <a:buFont typeface="Arial"/>
              <a:buChar char="•"/>
            </a:pPr>
            <a:r>
              <a:rPr lang="en" sz="2200" dirty="0">
                <a:latin typeface="Century Gothic"/>
                <a:cs typeface="Century Gothic"/>
              </a:rPr>
              <a:t>Social Life (this is also just in terms of time management)</a:t>
            </a:r>
          </a:p>
        </p:txBody>
      </p:sp>
      <p:sp>
        <p:nvSpPr>
          <p:cNvPr id="10" name="Shape 138"/>
          <p:cNvSpPr/>
          <p:nvPr/>
        </p:nvSpPr>
        <p:spPr>
          <a:xfrm>
            <a:off x="4369667" y="1127641"/>
            <a:ext cx="4408608" cy="4222104"/>
          </a:xfrm>
          <a:prstGeom prst="rect">
            <a:avLst/>
          </a:prstGeom>
          <a:blipFill>
            <a:blip r:embed="rId2"/>
            <a:stretch>
              <a:fillRect/>
            </a:stretch>
          </a:blipFill>
        </p:spPr>
      </p:sp>
      <p:sp>
        <p:nvSpPr>
          <p:cNvPr id="11" name="TextBox 10"/>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3447633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normAutofit fontScale="90000"/>
          </a:bodyPr>
          <a:lstStyle/>
          <a:p>
            <a:r>
              <a:rPr lang="en-US" b="1" dirty="0" smtClean="0">
                <a:latin typeface="Century Gothic"/>
                <a:cs typeface="Century Gothic"/>
              </a:rPr>
              <a:t>How to Effectively Use your Time</a:t>
            </a:r>
            <a:endParaRPr lang="en-US" b="1" dirty="0">
              <a:latin typeface="Century Gothic"/>
              <a:cs typeface="Century Gothic"/>
            </a:endParaRPr>
          </a:p>
        </p:txBody>
      </p:sp>
      <p:sp>
        <p:nvSpPr>
          <p:cNvPr id="3" name="Content Placeholder 2"/>
          <p:cNvSpPr>
            <a:spLocks noGrp="1"/>
          </p:cNvSpPr>
          <p:nvPr>
            <p:ph idx="1"/>
          </p:nvPr>
        </p:nvSpPr>
        <p:spPr>
          <a:xfrm>
            <a:off x="840396" y="3430069"/>
            <a:ext cx="7235066" cy="912655"/>
          </a:xfrm>
        </p:spPr>
        <p:txBody>
          <a:bodyPr>
            <a:normAutofit fontScale="92500" lnSpcReduction="20000"/>
          </a:bodyPr>
          <a:lstStyle/>
          <a:p>
            <a:pPr marL="0" indent="0" algn="ctr">
              <a:buNone/>
            </a:pPr>
            <a:r>
              <a:rPr lang="en-US" dirty="0" smtClean="0">
                <a:latin typeface="Century Gothic"/>
                <a:cs typeface="Century Gothic"/>
              </a:rPr>
              <a:t>When it falls into the #1 Priority category.</a:t>
            </a:r>
            <a:endParaRPr lang="en-US" dirty="0">
              <a:latin typeface="Century Gothic"/>
              <a:cs typeface="Century Gothic"/>
            </a:endParaRPr>
          </a:p>
        </p:txBody>
      </p:sp>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9" name="TextBox 8"/>
          <p:cNvSpPr txBox="1"/>
          <p:nvPr/>
        </p:nvSpPr>
        <p:spPr>
          <a:xfrm>
            <a:off x="7431400" y="4296171"/>
            <a:ext cx="184666" cy="369332"/>
          </a:xfrm>
          <a:prstGeom prst="rect">
            <a:avLst/>
          </a:prstGeom>
          <a:noFill/>
        </p:spPr>
        <p:txBody>
          <a:bodyPr wrap="none" rtlCol="0">
            <a:spAutoFit/>
          </a:bodyPr>
          <a:lstStyle/>
          <a:p>
            <a:endParaRPr lang="en-US" dirty="0"/>
          </a:p>
        </p:txBody>
      </p:sp>
      <p:sp>
        <p:nvSpPr>
          <p:cNvPr id="10" name="TextBox 9"/>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328749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9" name="Shape 162"/>
          <p:cNvSpPr txBox="1"/>
          <p:nvPr/>
        </p:nvSpPr>
        <p:spPr>
          <a:xfrm>
            <a:off x="855372" y="2332620"/>
            <a:ext cx="3761400" cy="3532500"/>
          </a:xfrm>
          <a:prstGeom prst="rect">
            <a:avLst/>
          </a:prstGeom>
          <a:noFill/>
        </p:spPr>
        <p:txBody>
          <a:bodyPr lIns="91425" tIns="91425" rIns="91425" bIns="91425" anchor="t" anchorCtr="0">
            <a:noAutofit/>
          </a:bodyPr>
          <a:lstStyle/>
          <a:p>
            <a:pPr lvl="0" rtl="0">
              <a:buNone/>
            </a:pPr>
            <a:r>
              <a:rPr lang="en" sz="3600" dirty="0">
                <a:latin typeface="Century Gothic"/>
                <a:ea typeface="Verdana"/>
                <a:cs typeface="Century Gothic"/>
                <a:sym typeface="Verdana"/>
              </a:rPr>
              <a:t>S</a:t>
            </a:r>
            <a:r>
              <a:rPr lang="en" sz="3600" dirty="0">
                <a:solidFill>
                  <a:srgbClr val="CC0000"/>
                </a:solidFill>
                <a:latin typeface="Century Gothic"/>
                <a:ea typeface="Verdana"/>
                <a:cs typeface="Century Gothic"/>
                <a:sym typeface="Verdana"/>
              </a:rPr>
              <a:t>chedule</a:t>
            </a:r>
          </a:p>
          <a:p>
            <a:pPr lvl="0" rtl="0">
              <a:buNone/>
            </a:pPr>
            <a:r>
              <a:rPr lang="en" sz="3600" dirty="0">
                <a:latin typeface="Century Gothic"/>
                <a:ea typeface="Verdana"/>
                <a:cs typeface="Century Gothic"/>
                <a:sym typeface="Verdana"/>
              </a:rPr>
              <a:t>P</a:t>
            </a:r>
            <a:r>
              <a:rPr lang="en" sz="3600" dirty="0">
                <a:solidFill>
                  <a:srgbClr val="CC0000"/>
                </a:solidFill>
                <a:latin typeface="Century Gothic"/>
                <a:ea typeface="Verdana"/>
                <a:cs typeface="Century Gothic"/>
                <a:sym typeface="Verdana"/>
              </a:rPr>
              <a:t>rioritize</a:t>
            </a:r>
          </a:p>
          <a:p>
            <a:pPr lvl="0" rtl="0">
              <a:buNone/>
            </a:pPr>
            <a:r>
              <a:rPr lang="en" sz="3600" dirty="0">
                <a:latin typeface="Century Gothic"/>
                <a:ea typeface="Verdana"/>
                <a:cs typeface="Century Gothic"/>
                <a:sym typeface="Verdana"/>
              </a:rPr>
              <a:t>L</a:t>
            </a:r>
            <a:r>
              <a:rPr lang="en" sz="3600" dirty="0">
                <a:solidFill>
                  <a:srgbClr val="CC0000"/>
                </a:solidFill>
                <a:latin typeface="Century Gothic"/>
                <a:ea typeface="Verdana"/>
                <a:cs typeface="Century Gothic"/>
                <a:sym typeface="Verdana"/>
              </a:rPr>
              <a:t>ist</a:t>
            </a:r>
          </a:p>
          <a:p>
            <a:pPr lvl="0" rtl="0">
              <a:buNone/>
            </a:pPr>
            <a:r>
              <a:rPr lang="en" sz="3600" dirty="0">
                <a:latin typeface="Century Gothic"/>
                <a:ea typeface="Verdana"/>
                <a:cs typeface="Century Gothic"/>
                <a:sym typeface="Verdana"/>
              </a:rPr>
              <a:t>A</a:t>
            </a:r>
            <a:r>
              <a:rPr lang="en" sz="3600" dirty="0">
                <a:solidFill>
                  <a:srgbClr val="CC0000"/>
                </a:solidFill>
                <a:latin typeface="Century Gothic"/>
                <a:ea typeface="Verdana"/>
                <a:cs typeface="Century Gothic"/>
                <a:sym typeface="Verdana"/>
              </a:rPr>
              <a:t>ction</a:t>
            </a:r>
          </a:p>
          <a:p>
            <a:pPr lvl="0" rtl="0">
              <a:buNone/>
            </a:pPr>
            <a:r>
              <a:rPr lang="en" sz="3600" dirty="0">
                <a:latin typeface="Century Gothic"/>
                <a:ea typeface="Verdana"/>
                <a:cs typeface="Century Gothic"/>
                <a:sym typeface="Verdana"/>
              </a:rPr>
              <a:t>S</a:t>
            </a:r>
            <a:r>
              <a:rPr lang="en" sz="3600" dirty="0">
                <a:solidFill>
                  <a:srgbClr val="CC0000"/>
                </a:solidFill>
                <a:latin typeface="Century Gothic"/>
                <a:ea typeface="Verdana"/>
                <a:cs typeface="Century Gothic"/>
                <a:sym typeface="Verdana"/>
              </a:rPr>
              <a:t>ubmit</a:t>
            </a:r>
          </a:p>
          <a:p>
            <a:pPr lvl="0" rtl="0">
              <a:buNone/>
            </a:pPr>
            <a:r>
              <a:rPr lang="en" sz="3600" dirty="0">
                <a:latin typeface="Century Gothic"/>
                <a:ea typeface="Verdana"/>
                <a:cs typeface="Century Gothic"/>
                <a:sym typeface="Verdana"/>
              </a:rPr>
              <a:t>H</a:t>
            </a:r>
            <a:r>
              <a:rPr lang="en" sz="3600" dirty="0">
                <a:solidFill>
                  <a:srgbClr val="CC0000"/>
                </a:solidFill>
                <a:latin typeface="Century Gothic"/>
                <a:ea typeface="Verdana"/>
                <a:cs typeface="Century Gothic"/>
                <a:sym typeface="Verdana"/>
              </a:rPr>
              <a:t>ooray</a:t>
            </a:r>
            <a:r>
              <a:rPr lang="en" sz="3600" dirty="0">
                <a:latin typeface="Century Gothic"/>
                <a:ea typeface="Verdana"/>
                <a:cs typeface="Century Gothic"/>
                <a:sym typeface="Verdana"/>
              </a:rPr>
              <a:t>!</a:t>
            </a:r>
          </a:p>
        </p:txBody>
      </p:sp>
      <p:sp>
        <p:nvSpPr>
          <p:cNvPr id="10" name="Shape 163"/>
          <p:cNvSpPr/>
          <p:nvPr/>
        </p:nvSpPr>
        <p:spPr>
          <a:xfrm>
            <a:off x="3879750" y="2672400"/>
            <a:ext cx="4601508" cy="3185934"/>
          </a:xfrm>
          <a:prstGeom prst="rect">
            <a:avLst/>
          </a:prstGeom>
          <a:blipFill>
            <a:blip r:embed="rId2"/>
            <a:stretch>
              <a:fillRect/>
            </a:stretch>
          </a:blipFill>
        </p:spPr>
      </p:sp>
      <p:sp>
        <p:nvSpPr>
          <p:cNvPr id="11" name="Shape 161"/>
          <p:cNvSpPr txBox="1"/>
          <p:nvPr/>
        </p:nvSpPr>
        <p:spPr>
          <a:xfrm>
            <a:off x="620059" y="885703"/>
            <a:ext cx="7861199" cy="1164000"/>
          </a:xfrm>
          <a:prstGeom prst="rect">
            <a:avLst/>
          </a:prstGeom>
          <a:noFill/>
        </p:spPr>
        <p:txBody>
          <a:bodyPr lIns="91425" tIns="91425" rIns="91425" bIns="91425" anchor="t" anchorCtr="0">
            <a:noAutofit/>
          </a:bodyPr>
          <a:lstStyle/>
          <a:p>
            <a:pPr lvl="0" algn="ctr" rtl="0">
              <a:buNone/>
            </a:pPr>
            <a:r>
              <a:rPr lang="en" sz="4800" b="1" dirty="0">
                <a:solidFill>
                  <a:srgbClr val="CC0000"/>
                </a:solidFill>
                <a:latin typeface="Century Gothic"/>
                <a:cs typeface="Century Gothic"/>
              </a:rPr>
              <a:t>Make a </a:t>
            </a:r>
            <a:r>
              <a:rPr lang="en" sz="4800" b="1" dirty="0">
                <a:latin typeface="Century Gothic"/>
                <a:cs typeface="Century Gothic"/>
              </a:rPr>
              <a:t>S.P.L.A.S.H.!</a:t>
            </a:r>
            <a:r>
              <a:rPr lang="en" sz="4800" b="1" dirty="0">
                <a:solidFill>
                  <a:srgbClr val="CC0000"/>
                </a:solidFill>
                <a:latin typeface="Century Gothic"/>
                <a:cs typeface="Century Gothic"/>
              </a:rPr>
              <a:t> </a:t>
            </a:r>
          </a:p>
        </p:txBody>
      </p:sp>
      <p:sp>
        <p:nvSpPr>
          <p:cNvPr id="13" name="TextBox 12"/>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1780473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9" name="Shape 173"/>
          <p:cNvSpPr txBox="1">
            <a:spLocks noGrp="1"/>
          </p:cNvSpPr>
          <p:nvPr>
            <p:ph type="title"/>
          </p:nvPr>
        </p:nvSpPr>
        <p:spPr>
          <a:xfrm>
            <a:off x="457200" y="1125767"/>
            <a:ext cx="8229600" cy="1143000"/>
          </a:xfrm>
          <a:prstGeom prst="rect">
            <a:avLst/>
          </a:prstGeom>
          <a:noFill/>
        </p:spPr>
        <p:txBody>
          <a:bodyPr lIns="91425" tIns="91425" rIns="91425" bIns="91425" anchor="t" anchorCtr="0">
            <a:noAutofit/>
          </a:bodyPr>
          <a:lstStyle/>
          <a:p>
            <a:pPr lvl="0" algn="ctr" rtl="0">
              <a:buNone/>
            </a:pPr>
            <a:r>
              <a:rPr lang="en" sz="4800" b="1" dirty="0">
                <a:solidFill>
                  <a:srgbClr val="CC0000"/>
                </a:solidFill>
                <a:latin typeface="Century Gothic"/>
                <a:cs typeface="Century Gothic"/>
              </a:rPr>
              <a:t>How to Effectively Use your Time</a:t>
            </a:r>
          </a:p>
        </p:txBody>
      </p:sp>
      <p:sp>
        <p:nvSpPr>
          <p:cNvPr id="10" name="Shape 174"/>
          <p:cNvSpPr txBox="1">
            <a:spLocks noGrp="1"/>
          </p:cNvSpPr>
          <p:nvPr>
            <p:ph idx="1"/>
          </p:nvPr>
        </p:nvSpPr>
        <p:spPr>
          <a:xfrm>
            <a:off x="473075" y="3296432"/>
            <a:ext cx="8229600" cy="2875767"/>
          </a:xfrm>
          <a:prstGeom prst="rect">
            <a:avLst/>
          </a:prstGeom>
          <a:noFill/>
        </p:spPr>
        <p:txBody>
          <a:bodyPr lIns="91425" tIns="91425" rIns="91425" bIns="91425" anchor="t" anchorCtr="0">
            <a:noAutofit/>
          </a:bodyPr>
          <a:lstStyle/>
          <a:p>
            <a:pPr lvl="0" algn="ctr" rtl="0">
              <a:buNone/>
            </a:pPr>
            <a:r>
              <a:rPr lang="en" sz="2400" dirty="0">
                <a:solidFill>
                  <a:srgbClr val="CC0000"/>
                </a:solidFill>
                <a:latin typeface="Century Gothic"/>
                <a:cs typeface="Century Gothic"/>
              </a:rPr>
              <a:t>When you don't have to submit anything in.</a:t>
            </a:r>
          </a:p>
        </p:txBody>
      </p:sp>
      <p:sp>
        <p:nvSpPr>
          <p:cNvPr id="11" name="TextBox 10"/>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1291836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9" name="Shape 184"/>
          <p:cNvSpPr txBox="1">
            <a:spLocks noGrp="1"/>
          </p:cNvSpPr>
          <p:nvPr>
            <p:ph type="title"/>
          </p:nvPr>
        </p:nvSpPr>
        <p:spPr>
          <a:prstGeom prst="rect">
            <a:avLst/>
          </a:prstGeom>
          <a:noFill/>
        </p:spPr>
        <p:txBody>
          <a:bodyPr lIns="91425" tIns="91425" rIns="91425" bIns="91425" anchor="t" anchorCtr="0">
            <a:noAutofit/>
          </a:bodyPr>
          <a:lstStyle/>
          <a:p>
            <a:pPr lvl="0" algn="ctr" rtl="0">
              <a:buNone/>
            </a:pPr>
            <a:r>
              <a:rPr lang="en" sz="4800" b="1" dirty="0">
                <a:solidFill>
                  <a:srgbClr val="CC0000"/>
                </a:solidFill>
                <a:latin typeface="Century Gothic"/>
                <a:cs typeface="Century Gothic"/>
              </a:rPr>
              <a:t>Remember... </a:t>
            </a:r>
            <a:r>
              <a:rPr lang="en" sz="4800" b="1" dirty="0">
                <a:latin typeface="Century Gothic"/>
                <a:cs typeface="Century Gothic"/>
              </a:rPr>
              <a:t>S.P.L.A.T.!</a:t>
            </a:r>
            <a:r>
              <a:rPr lang="en" sz="4800" b="1" dirty="0">
                <a:solidFill>
                  <a:srgbClr val="CC0000"/>
                </a:solidFill>
                <a:latin typeface="Century Gothic"/>
                <a:cs typeface="Century Gothic"/>
              </a:rPr>
              <a:t> </a:t>
            </a:r>
          </a:p>
        </p:txBody>
      </p:sp>
      <p:sp>
        <p:nvSpPr>
          <p:cNvPr id="10" name="Shape 185"/>
          <p:cNvSpPr txBox="1">
            <a:spLocks noGrp="1"/>
          </p:cNvSpPr>
          <p:nvPr>
            <p:ph idx="1"/>
          </p:nvPr>
        </p:nvSpPr>
        <p:spPr>
          <a:prstGeom prst="rect">
            <a:avLst/>
          </a:prstGeom>
          <a:noFill/>
        </p:spPr>
        <p:txBody>
          <a:bodyPr lIns="91425" tIns="91425" rIns="91425" bIns="91425" anchor="t" anchorCtr="0">
            <a:noAutofit/>
          </a:bodyPr>
          <a:lstStyle/>
          <a:p>
            <a:pPr lvl="0" rtl="0">
              <a:buNone/>
            </a:pPr>
            <a:r>
              <a:rPr lang="en" sz="3600" dirty="0">
                <a:latin typeface="Century Gothic"/>
                <a:ea typeface="Verdana"/>
                <a:cs typeface="Century Gothic"/>
                <a:sym typeface="Verdana"/>
              </a:rPr>
              <a:t>S</a:t>
            </a:r>
            <a:r>
              <a:rPr lang="en" sz="3600" dirty="0">
                <a:solidFill>
                  <a:srgbClr val="CC0000"/>
                </a:solidFill>
                <a:latin typeface="Century Gothic"/>
                <a:ea typeface="Verdana"/>
                <a:cs typeface="Century Gothic"/>
                <a:sym typeface="Verdana"/>
              </a:rPr>
              <a:t>chedule</a:t>
            </a:r>
          </a:p>
          <a:p>
            <a:pPr lvl="0" rtl="0">
              <a:buNone/>
            </a:pPr>
            <a:r>
              <a:rPr lang="en" sz="3600" dirty="0">
                <a:latin typeface="Century Gothic"/>
                <a:ea typeface="Verdana"/>
                <a:cs typeface="Century Gothic"/>
                <a:sym typeface="Verdana"/>
              </a:rPr>
              <a:t>P</a:t>
            </a:r>
            <a:r>
              <a:rPr lang="en" sz="3600" dirty="0">
                <a:solidFill>
                  <a:srgbClr val="CC0000"/>
                </a:solidFill>
                <a:latin typeface="Century Gothic"/>
                <a:ea typeface="Verdana"/>
                <a:cs typeface="Century Gothic"/>
                <a:sym typeface="Verdana"/>
              </a:rPr>
              <a:t>rioritize</a:t>
            </a:r>
          </a:p>
          <a:p>
            <a:pPr lvl="0" rtl="0">
              <a:buNone/>
            </a:pPr>
            <a:r>
              <a:rPr lang="en" sz="3600" dirty="0">
                <a:latin typeface="Century Gothic"/>
                <a:ea typeface="Verdana"/>
                <a:cs typeface="Century Gothic"/>
                <a:sym typeface="Verdana"/>
              </a:rPr>
              <a:t>L</a:t>
            </a:r>
            <a:r>
              <a:rPr lang="en" sz="3600" dirty="0">
                <a:solidFill>
                  <a:srgbClr val="CC0000"/>
                </a:solidFill>
                <a:latin typeface="Century Gothic"/>
                <a:ea typeface="Verdana"/>
                <a:cs typeface="Century Gothic"/>
                <a:sym typeface="Verdana"/>
              </a:rPr>
              <a:t>ist</a:t>
            </a:r>
          </a:p>
          <a:p>
            <a:pPr lvl="0" rtl="0">
              <a:buNone/>
            </a:pPr>
            <a:r>
              <a:rPr lang="en" sz="3600" dirty="0">
                <a:latin typeface="Century Gothic"/>
                <a:ea typeface="Verdana"/>
                <a:cs typeface="Century Gothic"/>
                <a:sym typeface="Verdana"/>
              </a:rPr>
              <a:t>A</a:t>
            </a:r>
            <a:r>
              <a:rPr lang="en" sz="3600" dirty="0">
                <a:solidFill>
                  <a:srgbClr val="CC0000"/>
                </a:solidFill>
                <a:latin typeface="Century Gothic"/>
                <a:ea typeface="Verdana"/>
                <a:cs typeface="Century Gothic"/>
                <a:sym typeface="Verdana"/>
              </a:rPr>
              <a:t>ction</a:t>
            </a:r>
          </a:p>
          <a:p>
            <a:pPr lvl="0" rtl="0">
              <a:buNone/>
            </a:pPr>
            <a:r>
              <a:rPr lang="en" sz="3600" dirty="0">
                <a:latin typeface="Century Gothic"/>
                <a:ea typeface="Verdana"/>
                <a:cs typeface="Century Gothic"/>
                <a:sym typeface="Verdana"/>
              </a:rPr>
              <a:t>T</a:t>
            </a:r>
            <a:r>
              <a:rPr lang="en" sz="3600" dirty="0">
                <a:solidFill>
                  <a:srgbClr val="CC0000"/>
                </a:solidFill>
                <a:latin typeface="Century Gothic"/>
                <a:ea typeface="Verdana"/>
                <a:cs typeface="Century Gothic"/>
                <a:sym typeface="Verdana"/>
              </a:rPr>
              <a:t>ada</a:t>
            </a:r>
            <a:r>
              <a:rPr lang="en" sz="3600" dirty="0">
                <a:latin typeface="Century Gothic"/>
                <a:ea typeface="Verdana"/>
                <a:cs typeface="Century Gothic"/>
                <a:sym typeface="Verdana"/>
              </a:rPr>
              <a:t>!</a:t>
            </a:r>
          </a:p>
        </p:txBody>
      </p:sp>
      <p:sp>
        <p:nvSpPr>
          <p:cNvPr id="12" name="Shape 186"/>
          <p:cNvSpPr/>
          <p:nvPr/>
        </p:nvSpPr>
        <p:spPr>
          <a:xfrm>
            <a:off x="5681043" y="3323421"/>
            <a:ext cx="3297531" cy="2473148"/>
          </a:xfrm>
          <a:prstGeom prst="rect">
            <a:avLst/>
          </a:prstGeom>
          <a:blipFill>
            <a:blip r:embed="rId2"/>
            <a:stretch>
              <a:fillRect/>
            </a:stretch>
          </a:blipFill>
        </p:spPr>
      </p:sp>
      <p:sp>
        <p:nvSpPr>
          <p:cNvPr id="11" name="Shape 187"/>
          <p:cNvSpPr/>
          <p:nvPr/>
        </p:nvSpPr>
        <p:spPr>
          <a:xfrm>
            <a:off x="3585258" y="2927852"/>
            <a:ext cx="3263965" cy="1995667"/>
          </a:xfrm>
          <a:prstGeom prst="rect">
            <a:avLst/>
          </a:prstGeom>
          <a:blipFill>
            <a:blip r:embed="rId3"/>
            <a:stretch>
              <a:fillRect/>
            </a:stretch>
          </a:blipFill>
          <a:ln>
            <a:noFill/>
          </a:ln>
        </p:spPr>
      </p:sp>
      <p:sp>
        <p:nvSpPr>
          <p:cNvPr id="13" name="TextBox 12"/>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295988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9" name="Shape 197"/>
          <p:cNvSpPr txBox="1">
            <a:spLocks noGrp="1"/>
          </p:cNvSpPr>
          <p:nvPr>
            <p:ph type="title"/>
          </p:nvPr>
        </p:nvSpPr>
        <p:spPr>
          <a:xfrm>
            <a:off x="381000" y="1855305"/>
            <a:ext cx="8229600" cy="1143000"/>
          </a:xfrm>
          <a:prstGeom prst="rect">
            <a:avLst/>
          </a:prstGeom>
          <a:noFill/>
        </p:spPr>
        <p:txBody>
          <a:bodyPr lIns="91425" tIns="91425" rIns="91425" bIns="91425" anchor="t" anchorCtr="0">
            <a:noAutofit/>
          </a:bodyPr>
          <a:lstStyle/>
          <a:p>
            <a:pPr lvl="0" algn="ctr" rtl="0">
              <a:buNone/>
            </a:pPr>
            <a:r>
              <a:rPr lang="en" sz="4800" b="1" dirty="0">
                <a:solidFill>
                  <a:srgbClr val="CC0000"/>
                </a:solidFill>
                <a:latin typeface="Century Gothic"/>
                <a:cs typeface="Century Gothic"/>
              </a:rPr>
              <a:t>Biggest Adversaries to Efficient Time Management...</a:t>
            </a:r>
          </a:p>
        </p:txBody>
      </p:sp>
      <p:sp>
        <p:nvSpPr>
          <p:cNvPr id="10" name="TextBox 9"/>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4273111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09"/>
          <p:cNvSpPr/>
          <p:nvPr/>
        </p:nvSpPr>
        <p:spPr>
          <a:xfrm>
            <a:off x="5290566" y="2847992"/>
            <a:ext cx="3296982" cy="3139840"/>
          </a:xfrm>
          <a:prstGeom prst="rect">
            <a:avLst/>
          </a:prstGeom>
          <a:blipFill>
            <a:blip r:embed="rId2"/>
            <a:stretch>
              <a:fillRect/>
            </a:stretch>
          </a:blipFill>
        </p:spPr>
      </p:sp>
      <p:sp>
        <p:nvSpPr>
          <p:cNvPr id="2" name="Title 1"/>
          <p:cNvSpPr>
            <a:spLocks noGrp="1"/>
          </p:cNvSpPr>
          <p:nvPr>
            <p:ph type="title"/>
          </p:nvPr>
        </p:nvSpPr>
        <p:spPr/>
        <p:txBody>
          <a:bodyPr/>
          <a:lstStyle/>
          <a:p>
            <a:r>
              <a:rPr lang="en-US" b="1" dirty="0" smtClean="0">
                <a:latin typeface="Century Gothic"/>
                <a:cs typeface="Century Gothic"/>
              </a:rPr>
              <a:t>Laziness</a:t>
            </a:r>
            <a:endParaRPr lang="en-US" b="1" dirty="0">
              <a:latin typeface="Century Gothic"/>
              <a:cs typeface="Century Gothic"/>
            </a:endParaRPr>
          </a:p>
        </p:txBody>
      </p:sp>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9" name="Shape 208"/>
          <p:cNvSpPr txBox="1">
            <a:spLocks noGrp="1"/>
          </p:cNvSpPr>
          <p:nvPr>
            <p:ph idx="1"/>
          </p:nvPr>
        </p:nvSpPr>
        <p:spPr>
          <a:prstGeom prst="rect">
            <a:avLst/>
          </a:prstGeom>
          <a:noFill/>
        </p:spPr>
        <p:txBody>
          <a:bodyPr lIns="91425" tIns="91425" rIns="91425" bIns="91425" anchor="t" anchorCtr="0">
            <a:noAutofit/>
          </a:bodyPr>
          <a:lstStyle/>
          <a:p>
            <a:pPr lvl="0" algn="ctr" rtl="0">
              <a:lnSpc>
                <a:spcPct val="115000"/>
              </a:lnSpc>
              <a:buNone/>
            </a:pPr>
            <a:r>
              <a:rPr lang="en" sz="2800" b="1" i="1" dirty="0">
                <a:solidFill>
                  <a:srgbClr val="555555"/>
                </a:solidFill>
                <a:latin typeface="Century Gothic"/>
                <a:ea typeface="Verdana"/>
                <a:cs typeface="Century Gothic"/>
                <a:sym typeface="Verdana"/>
              </a:rPr>
              <a:t>"Laziness may appear attractive, but work gives satisfaction."</a:t>
            </a:r>
          </a:p>
          <a:p>
            <a:pPr lvl="0" algn="ctr" rtl="0">
              <a:buNone/>
            </a:pPr>
            <a:r>
              <a:rPr lang="en" sz="2800" b="1" dirty="0">
                <a:solidFill>
                  <a:srgbClr val="555555"/>
                </a:solidFill>
                <a:latin typeface="Century Gothic"/>
                <a:ea typeface="Verdana"/>
                <a:cs typeface="Century Gothic"/>
                <a:sym typeface="Verdana"/>
              </a:rPr>
              <a:t>-Anne Frank</a:t>
            </a:r>
          </a:p>
        </p:txBody>
      </p:sp>
      <p:sp>
        <p:nvSpPr>
          <p:cNvPr id="11" name="TextBox 10"/>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3795011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216"/>
          <p:cNvSpPr/>
          <p:nvPr/>
        </p:nvSpPr>
        <p:spPr>
          <a:xfrm>
            <a:off x="6127804" y="4751132"/>
            <a:ext cx="2473490" cy="1747920"/>
          </a:xfrm>
          <a:prstGeom prst="rect">
            <a:avLst/>
          </a:prstGeom>
          <a:blipFill>
            <a:blip r:embed="rId2"/>
            <a:stretch>
              <a:fillRect/>
            </a:stretch>
          </a:blipFill>
        </p:spPr>
      </p:sp>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9" name="Shape 215"/>
          <p:cNvSpPr/>
          <p:nvPr/>
        </p:nvSpPr>
        <p:spPr>
          <a:xfrm rot="176706">
            <a:off x="225183" y="2326094"/>
            <a:ext cx="1744828" cy="2648765"/>
          </a:xfrm>
          <a:prstGeom prst="rect">
            <a:avLst/>
          </a:prstGeom>
          <a:blipFill>
            <a:blip r:embed="rId3"/>
            <a:stretch>
              <a:fillRect/>
            </a:stretch>
          </a:blipFill>
        </p:spPr>
      </p:sp>
      <p:sp>
        <p:nvSpPr>
          <p:cNvPr id="10" name="Shape 214"/>
          <p:cNvSpPr/>
          <p:nvPr/>
        </p:nvSpPr>
        <p:spPr>
          <a:xfrm rot="4273609">
            <a:off x="1929692" y="2733298"/>
            <a:ext cx="2540974" cy="2133302"/>
          </a:xfrm>
          <a:prstGeom prst="rect">
            <a:avLst/>
          </a:prstGeom>
          <a:blipFill>
            <a:blip r:embed="rId4"/>
            <a:stretch>
              <a:fillRect/>
            </a:stretch>
          </a:blipFill>
        </p:spPr>
      </p:sp>
      <p:sp>
        <p:nvSpPr>
          <p:cNvPr id="11" name="Shape 217"/>
          <p:cNvSpPr/>
          <p:nvPr/>
        </p:nvSpPr>
        <p:spPr>
          <a:xfrm>
            <a:off x="381000" y="304800"/>
            <a:ext cx="1946097" cy="2096684"/>
          </a:xfrm>
          <a:prstGeom prst="rect">
            <a:avLst/>
          </a:prstGeom>
          <a:blipFill>
            <a:blip r:embed="rId5"/>
            <a:stretch>
              <a:fillRect/>
            </a:stretch>
          </a:blipFill>
        </p:spPr>
      </p:sp>
      <p:sp>
        <p:nvSpPr>
          <p:cNvPr id="12" name="Shape 226"/>
          <p:cNvSpPr/>
          <p:nvPr/>
        </p:nvSpPr>
        <p:spPr>
          <a:xfrm>
            <a:off x="2435190" y="318310"/>
            <a:ext cx="2540000" cy="2362200"/>
          </a:xfrm>
          <a:prstGeom prst="rect">
            <a:avLst/>
          </a:prstGeom>
          <a:blipFill>
            <a:blip r:embed="rId6"/>
            <a:stretch>
              <a:fillRect/>
            </a:stretch>
          </a:blipFill>
        </p:spPr>
      </p:sp>
      <p:sp>
        <p:nvSpPr>
          <p:cNvPr id="13" name="Shape 224"/>
          <p:cNvSpPr/>
          <p:nvPr/>
        </p:nvSpPr>
        <p:spPr>
          <a:xfrm>
            <a:off x="165450" y="5051333"/>
            <a:ext cx="2563426" cy="964491"/>
          </a:xfrm>
          <a:prstGeom prst="rect">
            <a:avLst/>
          </a:prstGeom>
          <a:blipFill>
            <a:blip r:embed="rId7"/>
            <a:stretch>
              <a:fillRect/>
            </a:stretch>
          </a:blipFill>
        </p:spPr>
      </p:sp>
      <p:sp>
        <p:nvSpPr>
          <p:cNvPr id="14" name="Shape 225"/>
          <p:cNvSpPr/>
          <p:nvPr/>
        </p:nvSpPr>
        <p:spPr>
          <a:xfrm>
            <a:off x="2879251" y="5234358"/>
            <a:ext cx="3017102" cy="781466"/>
          </a:xfrm>
          <a:prstGeom prst="rect">
            <a:avLst/>
          </a:prstGeom>
          <a:blipFill>
            <a:blip r:embed="rId8"/>
            <a:stretch>
              <a:fillRect/>
            </a:stretch>
          </a:blipFill>
        </p:spPr>
      </p:sp>
      <p:sp>
        <p:nvSpPr>
          <p:cNvPr id="16" name="Shape 238"/>
          <p:cNvSpPr/>
          <p:nvPr/>
        </p:nvSpPr>
        <p:spPr>
          <a:xfrm>
            <a:off x="5416056" y="825173"/>
            <a:ext cx="3185238" cy="3925959"/>
          </a:xfrm>
          <a:prstGeom prst="rect">
            <a:avLst/>
          </a:prstGeom>
          <a:blipFill>
            <a:blip r:embed="rId9"/>
            <a:stretch>
              <a:fillRect/>
            </a:stretch>
          </a:blipFill>
        </p:spPr>
      </p:sp>
      <p:sp>
        <p:nvSpPr>
          <p:cNvPr id="17" name="TextBox 16"/>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2215923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9" name="Shape 248"/>
          <p:cNvSpPr txBox="1">
            <a:spLocks noGrp="1"/>
          </p:cNvSpPr>
          <p:nvPr>
            <p:ph type="title"/>
          </p:nvPr>
        </p:nvSpPr>
        <p:spPr>
          <a:xfrm>
            <a:off x="457200" y="706957"/>
            <a:ext cx="8229600" cy="1143000"/>
          </a:xfrm>
          <a:prstGeom prst="rect">
            <a:avLst/>
          </a:prstGeom>
          <a:noFill/>
        </p:spPr>
        <p:txBody>
          <a:bodyPr lIns="91425" tIns="91425" rIns="91425" bIns="91425" anchor="t" anchorCtr="0">
            <a:noAutofit/>
          </a:bodyPr>
          <a:lstStyle/>
          <a:p>
            <a:pPr lvl="0" algn="ctr" rtl="0">
              <a:buNone/>
            </a:pPr>
            <a:r>
              <a:rPr lang="en" sz="4800" b="1" dirty="0">
                <a:solidFill>
                  <a:srgbClr val="CC0000"/>
                </a:solidFill>
                <a:latin typeface="Century Gothic"/>
                <a:cs typeface="Century Gothic"/>
              </a:rPr>
              <a:t>As officers of Region 7...</a:t>
            </a:r>
          </a:p>
        </p:txBody>
      </p:sp>
      <p:sp>
        <p:nvSpPr>
          <p:cNvPr id="10" name="Shape 249"/>
          <p:cNvSpPr txBox="1">
            <a:spLocks noGrp="1"/>
          </p:cNvSpPr>
          <p:nvPr>
            <p:ph idx="1"/>
          </p:nvPr>
        </p:nvSpPr>
        <p:spPr>
          <a:xfrm>
            <a:off x="457200" y="2332037"/>
            <a:ext cx="8229600" cy="2801753"/>
          </a:xfrm>
          <a:prstGeom prst="rect">
            <a:avLst/>
          </a:prstGeom>
          <a:noFill/>
        </p:spPr>
        <p:txBody>
          <a:bodyPr lIns="91425" tIns="91425" rIns="91425" bIns="91425" anchor="t" anchorCtr="0">
            <a:noAutofit/>
          </a:bodyPr>
          <a:lstStyle/>
          <a:p>
            <a:pPr lvl="0" algn="ctr" rtl="0">
              <a:buNone/>
            </a:pPr>
            <a:r>
              <a:rPr lang="en" sz="3600" dirty="0">
                <a:latin typeface="Century Gothic"/>
                <a:ea typeface="Verdana"/>
                <a:cs typeface="Century Gothic"/>
                <a:sym typeface="Verdana"/>
              </a:rPr>
              <a:t>We want to represent ourselves in a way that shows both responsibility and punctuality.</a:t>
            </a:r>
          </a:p>
        </p:txBody>
      </p:sp>
      <p:sp>
        <p:nvSpPr>
          <p:cNvPr id="12" name="TextBox 11"/>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266930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9" name="Shape 39"/>
          <p:cNvSpPr txBox="1"/>
          <p:nvPr/>
        </p:nvSpPr>
        <p:spPr>
          <a:xfrm>
            <a:off x="102300" y="690268"/>
            <a:ext cx="9041700" cy="1984707"/>
          </a:xfrm>
          <a:prstGeom prst="rect">
            <a:avLst/>
          </a:prstGeom>
          <a:noFill/>
        </p:spPr>
        <p:txBody>
          <a:bodyPr lIns="91425" tIns="91425" rIns="91425" bIns="91425" anchor="t" anchorCtr="0">
            <a:noAutofit/>
          </a:bodyPr>
          <a:lstStyle/>
          <a:p>
            <a:pPr lvl="0" algn="ctr" rtl="0">
              <a:lnSpc>
                <a:spcPct val="115000"/>
              </a:lnSpc>
              <a:buNone/>
            </a:pPr>
            <a:r>
              <a:rPr lang="en" sz="2800" i="1" dirty="0">
                <a:solidFill>
                  <a:srgbClr val="000000"/>
                </a:solidFill>
                <a:latin typeface="Century Gothic"/>
                <a:ea typeface="Verdana"/>
                <a:cs typeface="Century Gothic"/>
                <a:sym typeface="Verdana"/>
              </a:rPr>
              <a:t>"Better three hours too soon, than one minute too late."</a:t>
            </a:r>
          </a:p>
          <a:p>
            <a:endParaRPr lang="en" sz="2800" i="1" dirty="0">
              <a:solidFill>
                <a:srgbClr val="000000"/>
              </a:solidFill>
              <a:latin typeface="Century Gothic"/>
              <a:ea typeface="Verdana"/>
              <a:cs typeface="Century Gothic"/>
              <a:sym typeface="Verdana"/>
            </a:endParaRPr>
          </a:p>
          <a:p>
            <a:pPr algn="ctr">
              <a:buNone/>
            </a:pPr>
            <a:r>
              <a:rPr lang="en" sz="2800" dirty="0">
                <a:solidFill>
                  <a:srgbClr val="000000"/>
                </a:solidFill>
                <a:latin typeface="Century Gothic"/>
                <a:ea typeface="Verdana"/>
                <a:cs typeface="Century Gothic"/>
                <a:sym typeface="Verdana"/>
              </a:rPr>
              <a:t>-William Shakespeare</a:t>
            </a:r>
          </a:p>
        </p:txBody>
      </p:sp>
      <p:sp>
        <p:nvSpPr>
          <p:cNvPr id="13" name="TextBox 12"/>
          <p:cNvSpPr txBox="1"/>
          <p:nvPr/>
        </p:nvSpPr>
        <p:spPr>
          <a:xfrm>
            <a:off x="499931" y="3648766"/>
            <a:ext cx="7931330" cy="1384995"/>
          </a:xfrm>
          <a:prstGeom prst="rect">
            <a:avLst/>
          </a:prstGeom>
          <a:noFill/>
        </p:spPr>
        <p:txBody>
          <a:bodyPr wrap="square" rtlCol="0">
            <a:spAutoFit/>
          </a:bodyPr>
          <a:lstStyle/>
          <a:p>
            <a:pPr algn="ctr"/>
            <a:r>
              <a:rPr lang="en-US" sz="2800" i="1" dirty="0" smtClean="0">
                <a:latin typeface="Century Gothic"/>
                <a:cs typeface="Century Gothic"/>
              </a:rPr>
              <a:t>“Early is on time, on time is late, and late is unacceptable.”</a:t>
            </a:r>
          </a:p>
          <a:p>
            <a:pPr algn="ctr"/>
            <a:r>
              <a:rPr lang="en-US" sz="2800" dirty="0" smtClean="0">
                <a:latin typeface="Century Gothic"/>
                <a:cs typeface="Century Gothic"/>
              </a:rPr>
              <a:t>- Jacqueline Tsang, D3N Lt. Governor</a:t>
            </a:r>
            <a:endParaRPr lang="en-US" sz="2800" dirty="0">
              <a:latin typeface="Century Gothic"/>
              <a:cs typeface="Century Gothic"/>
            </a:endParaRPr>
          </a:p>
        </p:txBody>
      </p:sp>
      <p:sp>
        <p:nvSpPr>
          <p:cNvPr id="15" name="TextBox 14"/>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238448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b="1" dirty="0" smtClean="0">
                <a:latin typeface="Century Gothic"/>
                <a:cs typeface="Century Gothic"/>
              </a:rPr>
              <a:t>Have a Vision (why are you doing all of this?)</a:t>
            </a:r>
          </a:p>
          <a:p>
            <a:endParaRPr lang="en-US" dirty="0" smtClean="0">
              <a:latin typeface="Century Gothic"/>
              <a:cs typeface="Century Gothic"/>
            </a:endParaRPr>
          </a:p>
          <a:p>
            <a:r>
              <a:rPr lang="en-US" dirty="0" smtClean="0">
                <a:latin typeface="Century Gothic"/>
                <a:cs typeface="Century Gothic"/>
              </a:rPr>
              <a:t>Don't forget the "big picture" - why are you doing the task - is it important to your long-term personal goals?</a:t>
            </a:r>
          </a:p>
          <a:p>
            <a:r>
              <a:rPr lang="en-US" dirty="0" smtClean="0">
                <a:latin typeface="Century Gothic"/>
                <a:cs typeface="Century Gothic"/>
              </a:rPr>
              <a:t>Have and follow a personal mission statement (personal and career). (Are your activities ultimately helping you achieve your goals?)</a:t>
            </a:r>
          </a:p>
          <a:p>
            <a:r>
              <a:rPr lang="en-US" dirty="0" smtClean="0">
                <a:latin typeface="Century Gothic"/>
                <a:cs typeface="Century Gothic"/>
              </a:rPr>
              <a:t>Know what is important to you. (What do you value most?)</a:t>
            </a:r>
          </a:p>
          <a:p>
            <a:r>
              <a:rPr lang="en-US" dirty="0" smtClean="0">
                <a:latin typeface="Century Gothic"/>
                <a:cs typeface="Century Gothic"/>
              </a:rPr>
              <a:t>Have a positive attitude!</a:t>
            </a:r>
            <a:endParaRPr lang="en-US" dirty="0">
              <a:latin typeface="Century Gothic"/>
              <a:cs typeface="Century Gothic"/>
            </a:endParaRPr>
          </a:p>
        </p:txBody>
      </p:sp>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9" name="TextBox 8"/>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1044860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to Stay on Track</a:t>
            </a:r>
            <a:endParaRPr lang="en-US" dirty="0"/>
          </a:p>
        </p:txBody>
      </p:sp>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9" name="Shape 76"/>
          <p:cNvSpPr txBox="1"/>
          <p:nvPr/>
        </p:nvSpPr>
        <p:spPr>
          <a:xfrm rot="21599797">
            <a:off x="457292" y="1847153"/>
            <a:ext cx="7622574" cy="3138252"/>
          </a:xfrm>
          <a:prstGeom prst="rect">
            <a:avLst/>
          </a:prstGeom>
          <a:noFill/>
        </p:spPr>
        <p:txBody>
          <a:bodyPr lIns="91425" tIns="91425" rIns="91425" bIns="91425" anchor="t" anchorCtr="0">
            <a:noAutofit/>
          </a:bodyPr>
          <a:lstStyle/>
          <a:p>
            <a:pPr lvl="0">
              <a:buClr>
                <a:srgbClr val="000000"/>
              </a:buClr>
              <a:buSzPct val="166666"/>
            </a:pPr>
            <a:r>
              <a:rPr lang="en" sz="2000" b="1" dirty="0">
                <a:latin typeface="Century Gothic"/>
                <a:cs typeface="Century Gothic"/>
              </a:rPr>
              <a:t>P</a:t>
            </a:r>
            <a:r>
              <a:rPr lang="en" sz="2000" b="1" dirty="0" smtClean="0">
                <a:latin typeface="Century Gothic"/>
                <a:cs typeface="Century Gothic"/>
              </a:rPr>
              <a:t>lan Ahead (Schedule it and it will happen!)</a:t>
            </a:r>
          </a:p>
          <a:p>
            <a:pPr lvl="0">
              <a:buClr>
                <a:srgbClr val="000000"/>
              </a:buClr>
              <a:buSzPct val="166666"/>
            </a:pPr>
            <a:endParaRPr lang="en" sz="2000" dirty="0" smtClean="0">
              <a:latin typeface="Century Gothic"/>
              <a:cs typeface="Century Gothic"/>
            </a:endParaRPr>
          </a:p>
          <a:p>
            <a:pPr marL="342900" lvl="0" indent="-342900">
              <a:buClr>
                <a:srgbClr val="000000"/>
              </a:buClr>
              <a:buSzPct val="166666"/>
              <a:buFont typeface="Arial"/>
              <a:buChar char="•"/>
            </a:pPr>
            <a:r>
              <a:rPr lang="en" sz="2000" dirty="0" smtClean="0">
                <a:latin typeface="Century Gothic"/>
                <a:cs typeface="Century Gothic"/>
              </a:rPr>
              <a:t>Determine how long your tasks will take (do this before agreeing to take on a task!)</a:t>
            </a:r>
          </a:p>
          <a:p>
            <a:pPr marL="342900" lvl="0" indent="-342900">
              <a:buClr>
                <a:srgbClr val="000000"/>
              </a:buClr>
              <a:buSzPct val="166666"/>
              <a:buFont typeface="Arial"/>
              <a:buChar char="•"/>
            </a:pPr>
            <a:r>
              <a:rPr lang="en" sz="2000" dirty="0" smtClean="0">
                <a:latin typeface="Century Gothic"/>
                <a:cs typeface="Century Gothic"/>
              </a:rPr>
              <a:t>Consider whether any activities can be combined.</a:t>
            </a:r>
          </a:p>
          <a:p>
            <a:pPr marL="342900" lvl="0" indent="-342900">
              <a:buClr>
                <a:srgbClr val="000000"/>
              </a:buClr>
              <a:buSzPct val="166666"/>
              <a:buFont typeface="Arial"/>
              <a:buChar char="•"/>
            </a:pPr>
            <a:r>
              <a:rPr lang="en" sz="2000" dirty="0" smtClean="0">
                <a:latin typeface="Century Gothic"/>
                <a:cs typeface="Century Gothic"/>
              </a:rPr>
              <a:t>Determine if big tasks can be broken down into smaller tasks that may be easier to schedule or delegate (such as studying for exams and visiting the library as part of an assignment to write a term paper).</a:t>
            </a:r>
            <a:endParaRPr lang="en" sz="2000" dirty="0">
              <a:latin typeface="Century Gothic"/>
              <a:cs typeface="Century Gothic"/>
            </a:endParaRPr>
          </a:p>
        </p:txBody>
      </p:sp>
      <p:sp>
        <p:nvSpPr>
          <p:cNvPr id="10" name="TextBox 9"/>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3307623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entury Gothic"/>
                <a:cs typeface="Century Gothic"/>
              </a:rPr>
              <a:t>But I have so much to balance…</a:t>
            </a:r>
            <a:endParaRPr lang="en-US" b="1" dirty="0">
              <a:latin typeface="Century Gothic"/>
              <a:cs typeface="Century Gothic"/>
            </a:endParaRPr>
          </a:p>
        </p:txBody>
      </p:sp>
      <p:sp>
        <p:nvSpPr>
          <p:cNvPr id="3" name="Content Placeholder 2"/>
          <p:cNvSpPr>
            <a:spLocks noGrp="1"/>
          </p:cNvSpPr>
          <p:nvPr>
            <p:ph idx="1"/>
          </p:nvPr>
        </p:nvSpPr>
        <p:spPr>
          <a:xfrm>
            <a:off x="457200" y="1600201"/>
            <a:ext cx="3907059" cy="3520080"/>
          </a:xfrm>
        </p:spPr>
        <p:txBody>
          <a:bodyPr/>
          <a:lstStyle/>
          <a:p>
            <a:r>
              <a:rPr lang="en-US" dirty="0" smtClean="0">
                <a:latin typeface="Century Gothic"/>
                <a:cs typeface="Century Gothic"/>
              </a:rPr>
              <a:t>School</a:t>
            </a:r>
          </a:p>
          <a:p>
            <a:r>
              <a:rPr lang="en-US" dirty="0" smtClean="0">
                <a:latin typeface="Century Gothic"/>
                <a:cs typeface="Century Gothic"/>
              </a:rPr>
              <a:t>Key Club</a:t>
            </a:r>
          </a:p>
          <a:p>
            <a:r>
              <a:rPr lang="en-US" dirty="0" smtClean="0">
                <a:latin typeface="Century Gothic"/>
                <a:cs typeface="Century Gothic"/>
              </a:rPr>
              <a:t>Family</a:t>
            </a:r>
          </a:p>
          <a:p>
            <a:r>
              <a:rPr lang="en-US" dirty="0" smtClean="0">
                <a:latin typeface="Century Gothic"/>
                <a:cs typeface="Century Gothic"/>
              </a:rPr>
              <a:t>Friends</a:t>
            </a:r>
          </a:p>
          <a:p>
            <a:r>
              <a:rPr lang="en-US" dirty="0" smtClean="0">
                <a:latin typeface="Century Gothic"/>
                <a:cs typeface="Century Gothic"/>
              </a:rPr>
              <a:t>College Applications</a:t>
            </a:r>
          </a:p>
        </p:txBody>
      </p:sp>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pic>
        <p:nvPicPr>
          <p:cNvPr id="11" name="Picture 10" descr="url.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444" y="1790700"/>
            <a:ext cx="2781300" cy="2921000"/>
          </a:xfrm>
          <a:prstGeom prst="rect">
            <a:avLst/>
          </a:prstGeom>
        </p:spPr>
      </p:pic>
      <p:pic>
        <p:nvPicPr>
          <p:cNvPr id="12" name="Picture 11" descr="Keyclu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466" y="3989591"/>
            <a:ext cx="2084184" cy="2084184"/>
          </a:xfrm>
          <a:prstGeom prst="rect">
            <a:avLst/>
          </a:prstGeom>
        </p:spPr>
      </p:pic>
      <p:pic>
        <p:nvPicPr>
          <p:cNvPr id="13" name="Picture 12" descr="url-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3697" y="1592755"/>
            <a:ext cx="2951212" cy="2230567"/>
          </a:xfrm>
          <a:prstGeom prst="rect">
            <a:avLst/>
          </a:prstGeom>
        </p:spPr>
      </p:pic>
      <p:sp>
        <p:nvSpPr>
          <p:cNvPr id="14" name="TextBox 13"/>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598988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10" name="Title 9"/>
          <p:cNvSpPr>
            <a:spLocks noGrp="1"/>
          </p:cNvSpPr>
          <p:nvPr>
            <p:ph type="title"/>
          </p:nvPr>
        </p:nvSpPr>
        <p:spPr>
          <a:xfrm>
            <a:off x="381000" y="776449"/>
            <a:ext cx="8229600" cy="1143000"/>
          </a:xfrm>
        </p:spPr>
        <p:txBody>
          <a:bodyPr/>
          <a:lstStyle/>
          <a:p>
            <a:r>
              <a:rPr lang="en-US" b="1" dirty="0" smtClean="0"/>
              <a:t>SAY NO</a:t>
            </a:r>
            <a:endParaRPr lang="en-US" b="1" dirty="0"/>
          </a:p>
        </p:txBody>
      </p:sp>
      <p:sp>
        <p:nvSpPr>
          <p:cNvPr id="11" name="Content Placeholder 10"/>
          <p:cNvSpPr>
            <a:spLocks noGrp="1"/>
          </p:cNvSpPr>
          <p:nvPr>
            <p:ph idx="1"/>
          </p:nvPr>
        </p:nvSpPr>
        <p:spPr>
          <a:xfrm>
            <a:off x="457200" y="1937949"/>
            <a:ext cx="8229600" cy="1200328"/>
          </a:xfrm>
          <a:prstGeom prst="rect">
            <a:avLst/>
          </a:prstGeom>
        </p:spPr>
        <p:txBody>
          <a:bodyPr>
            <a:spAutoFit/>
          </a:bodyPr>
          <a:lstStyle/>
          <a:p>
            <a:r>
              <a:rPr lang="en-US" sz="2400" dirty="0" smtClean="0">
                <a:latin typeface="Century Gothic"/>
                <a:cs typeface="Century Gothic"/>
              </a:rPr>
              <a:t>Say no to nonessential tasks. Consider your goals and schedule before agreeing to take on additional work.</a:t>
            </a:r>
          </a:p>
        </p:txBody>
      </p:sp>
      <p:pic>
        <p:nvPicPr>
          <p:cNvPr id="12" name="Picture 11" descr="no-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52" y="3323452"/>
            <a:ext cx="2657299" cy="2264609"/>
          </a:xfrm>
          <a:prstGeom prst="rect">
            <a:avLst/>
          </a:prstGeom>
        </p:spPr>
      </p:pic>
      <p:pic>
        <p:nvPicPr>
          <p:cNvPr id="14" name="Picture 13" descr="url-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109" y="3353391"/>
            <a:ext cx="3683000" cy="2209800"/>
          </a:xfrm>
          <a:prstGeom prst="rect">
            <a:avLst/>
          </a:prstGeom>
        </p:spPr>
      </p:pic>
      <p:pic>
        <p:nvPicPr>
          <p:cNvPr id="15" name="Picture 14" descr="no-art-050425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5751" y="3791349"/>
            <a:ext cx="1513073" cy="1382971"/>
          </a:xfrm>
          <a:prstGeom prst="rect">
            <a:avLst/>
          </a:prstGeom>
        </p:spPr>
      </p:pic>
      <p:sp>
        <p:nvSpPr>
          <p:cNvPr id="16" name="TextBox 15"/>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2501127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Delegate</a:t>
            </a:r>
            <a:endParaRPr lang="en-US" b="1" dirty="0"/>
          </a:p>
        </p:txBody>
      </p:sp>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9" name="Content Placeholder 2"/>
          <p:cNvSpPr txBox="1">
            <a:spLocks/>
          </p:cNvSpPr>
          <p:nvPr/>
        </p:nvSpPr>
        <p:spPr>
          <a:xfrm>
            <a:off x="297264" y="1282538"/>
            <a:ext cx="6080236" cy="4930619"/>
          </a:xfrm>
          <a:prstGeom prst="rect">
            <a:avLst/>
          </a:prstGeom>
        </p:spPr>
        <p:txBody>
          <a:bodyPr vert="horz" lIns="91440" tIns="45720" rIns="91440" bIns="45720" rtlCol="0">
            <a:normAutofit/>
          </a:bodyPr>
          <a:lstStyle/>
          <a:p>
            <a:pPr lvl="1"/>
            <a:r>
              <a:rPr lang="en-US" sz="2400" b="1" dirty="0" smtClean="0">
                <a:latin typeface="Century Gothic"/>
                <a:ea typeface="Verdana" pitchFamily="34" charset="0"/>
                <a:cs typeface="Century Gothic"/>
              </a:rPr>
              <a:t>Be </a:t>
            </a:r>
            <a:r>
              <a:rPr lang="en-US" sz="2400" b="1" dirty="0">
                <a:latin typeface="Century Gothic"/>
                <a:ea typeface="Verdana" pitchFamily="34" charset="0"/>
                <a:cs typeface="Century Gothic"/>
              </a:rPr>
              <a:t>able to delegate tasks to peers</a:t>
            </a:r>
          </a:p>
          <a:p>
            <a:pPr lvl="1">
              <a:buFont typeface="Arial" pitchFamily="34" charset="0"/>
              <a:buChar char="•"/>
            </a:pPr>
            <a:r>
              <a:rPr lang="en-US" sz="2000" dirty="0">
                <a:latin typeface="Century Gothic"/>
                <a:ea typeface="Verdana" pitchFamily="34" charset="0"/>
                <a:cs typeface="Century Gothic"/>
              </a:rPr>
              <a:t>Provide the opportunities for others to lead. Give them leadership opportunities that will inspire them to become leaders as well!</a:t>
            </a:r>
          </a:p>
          <a:p>
            <a:pPr lvl="1"/>
            <a:endParaRPr lang="en-US" sz="2000" dirty="0">
              <a:latin typeface="Century Gothic"/>
              <a:ea typeface="Verdana" pitchFamily="34" charset="0"/>
              <a:cs typeface="Century Gothic"/>
            </a:endParaRPr>
          </a:p>
          <a:p>
            <a:pPr lvl="2">
              <a:buFont typeface="Arial" charset="0"/>
              <a:buChar char="•"/>
            </a:pPr>
            <a:r>
              <a:rPr lang="en-US" sz="2000" dirty="0">
                <a:latin typeface="Century Gothic"/>
                <a:ea typeface="Verdana" pitchFamily="34" charset="0"/>
                <a:cs typeface="Century Gothic"/>
              </a:rPr>
              <a:t>Do not do everything by yourself! </a:t>
            </a:r>
          </a:p>
          <a:p>
            <a:pPr lvl="2">
              <a:buFont typeface="Arial" charset="0"/>
              <a:buChar char="•"/>
            </a:pPr>
            <a:r>
              <a:rPr lang="en-US" sz="2000" dirty="0">
                <a:latin typeface="Century Gothic"/>
                <a:ea typeface="Verdana" pitchFamily="34" charset="0"/>
                <a:cs typeface="Century Gothic"/>
              </a:rPr>
              <a:t>Learn to say “No”</a:t>
            </a:r>
            <a:r>
              <a:rPr lang="en-US" sz="2000" dirty="0" smtClean="0">
                <a:latin typeface="Century Gothic"/>
                <a:ea typeface="Verdana" pitchFamily="34" charset="0"/>
                <a:cs typeface="Century Gothic"/>
              </a:rPr>
              <a:t>.</a:t>
            </a:r>
          </a:p>
          <a:p>
            <a:pPr lvl="2">
              <a:buFont typeface="Arial" charset="0"/>
              <a:buChar char="•"/>
            </a:pPr>
            <a:r>
              <a:rPr lang="en-US" sz="2000" dirty="0" smtClean="0">
                <a:latin typeface="Century Gothic"/>
                <a:cs typeface="Century Gothic"/>
              </a:rPr>
              <a:t>Take a look at your to-do list and consider what you can pass on to someone else.</a:t>
            </a:r>
          </a:p>
          <a:p>
            <a:pPr lvl="2">
              <a:buFont typeface="Arial" charset="0"/>
              <a:buChar char="•"/>
            </a:pPr>
            <a:endParaRPr lang="en-US" sz="2000" dirty="0">
              <a:latin typeface="Century Gothic"/>
              <a:ea typeface="Verdana" pitchFamily="34" charset="0"/>
              <a:cs typeface="Century Gothic"/>
            </a:endParaRPr>
          </a:p>
          <a:p>
            <a:pPr lvl="2"/>
            <a:endParaRPr lang="en-US" sz="2000" dirty="0">
              <a:latin typeface="Century Gothic"/>
              <a:ea typeface="Verdana" pitchFamily="34" charset="0"/>
              <a:cs typeface="Century Gothic"/>
            </a:endParaRPr>
          </a:p>
          <a:p>
            <a:pPr lvl="1">
              <a:buFont typeface="Arial" pitchFamily="34" charset="0"/>
              <a:buChar char="•"/>
            </a:pPr>
            <a:r>
              <a:rPr lang="en-US" sz="2000" dirty="0">
                <a:latin typeface="Century Gothic"/>
                <a:ea typeface="Verdana" pitchFamily="34" charset="0"/>
                <a:cs typeface="Century Gothic"/>
              </a:rPr>
              <a:t>Although you might prefer to do things yourself, take some weight off your shoulders and allow others to help you.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9" descr="delegate_authority_king_62155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829" y="2692613"/>
            <a:ext cx="3373171" cy="2408444"/>
          </a:xfrm>
          <a:prstGeom prst="rect">
            <a:avLst/>
          </a:prstGeom>
        </p:spPr>
      </p:pic>
      <p:sp>
        <p:nvSpPr>
          <p:cNvPr id="11" name="TextBox 10"/>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2996981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664"/>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11" name="Title 1"/>
          <p:cNvSpPr txBox="1">
            <a:spLocks/>
          </p:cNvSpPr>
          <p:nvPr/>
        </p:nvSpPr>
        <p:spPr>
          <a:xfrm>
            <a:off x="457200" y="1143000"/>
            <a:ext cx="8686800" cy="32766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7200" b="1" dirty="0" smtClean="0">
                <a:latin typeface="Century Gothic" pitchFamily="34" charset="0"/>
              </a:rPr>
              <a:t>Go for the </a:t>
            </a:r>
            <a:r>
              <a:rPr lang="en-US" sz="8800" b="1" dirty="0" smtClean="0">
                <a:solidFill>
                  <a:srgbClr val="BD9D2A"/>
                </a:solidFill>
                <a:latin typeface="Century Gothic" pitchFamily="34" charset="0"/>
              </a:rPr>
              <a:t>GOLD!</a:t>
            </a:r>
            <a:r>
              <a:rPr lang="en-US" sz="7200" dirty="0" smtClean="0">
                <a:solidFill>
                  <a:schemeClr val="accent1"/>
                </a:solidFill>
                <a:latin typeface="Goldstone" pitchFamily="2" charset="0"/>
              </a:rPr>
              <a:t/>
            </a:r>
            <a:br>
              <a:rPr lang="en-US" sz="7200" dirty="0" smtClean="0">
                <a:solidFill>
                  <a:schemeClr val="accent1"/>
                </a:solidFill>
                <a:latin typeface="Goldstone" pitchFamily="2" charset="0"/>
              </a:rPr>
            </a:br>
            <a:r>
              <a:rPr lang="en-US" b="1" dirty="0" smtClean="0">
                <a:latin typeface="Century Gothic" pitchFamily="34" charset="0"/>
              </a:rPr>
              <a:t>Questions, Comments, Concerns</a:t>
            </a:r>
            <a:endParaRPr lang="en-US" sz="6600" b="1" dirty="0">
              <a:latin typeface="Century Gothic" pitchFamily="34" charset="0"/>
            </a:endParaRPr>
          </a:p>
        </p:txBody>
      </p:sp>
      <p:sp>
        <p:nvSpPr>
          <p:cNvPr id="12" name="TextBox 11"/>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380216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43888"/>
          </a:xfrm>
        </p:spPr>
        <p:txBody>
          <a:bodyPr>
            <a:normAutofit/>
          </a:bodyPr>
          <a:lstStyle/>
          <a:p>
            <a:r>
              <a:rPr lang="en-US" b="1" dirty="0" smtClean="0">
                <a:latin typeface="Century Gothic"/>
                <a:cs typeface="Century Gothic"/>
              </a:rPr>
              <a:t>Why is Time Management Important?</a:t>
            </a:r>
            <a:endParaRPr lang="en-US" b="1" dirty="0">
              <a:latin typeface="Century Gothic"/>
              <a:cs typeface="Century Gothic"/>
            </a:endParaRPr>
          </a:p>
        </p:txBody>
      </p:sp>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8" name="TextBox 7"/>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
        <p:nvSpPr>
          <p:cNvPr id="9" name="Shape 50"/>
          <p:cNvSpPr txBox="1"/>
          <p:nvPr/>
        </p:nvSpPr>
        <p:spPr>
          <a:xfrm>
            <a:off x="123571" y="1718526"/>
            <a:ext cx="8897099" cy="2405700"/>
          </a:xfrm>
          <a:prstGeom prst="rect">
            <a:avLst/>
          </a:prstGeom>
          <a:noFill/>
        </p:spPr>
        <p:txBody>
          <a:bodyPr lIns="91425" tIns="91425" rIns="91425" bIns="91425" anchor="t" anchorCtr="0">
            <a:noAutofit/>
          </a:bodyPr>
          <a:lstStyle/>
          <a:p>
            <a:pPr marL="457200" lvl="0" indent="-457200" algn="just">
              <a:buFont typeface="Arial"/>
              <a:buChar char="•"/>
            </a:pPr>
            <a:r>
              <a:rPr lang="en" sz="2800" dirty="0" smtClean="0">
                <a:latin typeface="Century Gothic"/>
                <a:ea typeface="Verdana"/>
                <a:cs typeface="Century Gothic"/>
                <a:sym typeface="Verdana"/>
              </a:rPr>
              <a:t>By using your time effectively and efficiently, you optimize the amount of things you get done in as little time as possible. You will also ensure that you finish what needs to be done before its deadline.</a:t>
            </a:r>
            <a:endParaRPr lang="en-US" sz="2800" dirty="0" smtClean="0">
              <a:latin typeface="Century Gothic"/>
              <a:ea typeface="Verdana"/>
              <a:cs typeface="Century Gothic"/>
              <a:sym typeface="Verdana"/>
            </a:endParaRPr>
          </a:p>
          <a:p>
            <a:pPr marL="457200" lvl="0" indent="-457200" algn="just">
              <a:buFont typeface="Arial"/>
              <a:buChar char="•"/>
            </a:pPr>
            <a:r>
              <a:rPr lang="en-US" sz="2800" dirty="0" smtClean="0">
                <a:latin typeface="Century Gothic"/>
                <a:ea typeface="Verdana"/>
                <a:cs typeface="Century Gothic"/>
                <a:sym typeface="Verdana"/>
              </a:rPr>
              <a:t>Be able to have control over your life-manage your time, don’t let it manage you!</a:t>
            </a:r>
          </a:p>
          <a:p>
            <a:pPr marL="457200" lvl="0" indent="-457200" algn="just">
              <a:buFont typeface="Arial"/>
              <a:buChar char="•"/>
            </a:pPr>
            <a:r>
              <a:rPr lang="en-US" sz="2800" dirty="0" smtClean="0">
                <a:latin typeface="Century Gothic"/>
                <a:ea typeface="Verdana"/>
                <a:cs typeface="Century Gothic"/>
                <a:sym typeface="Verdana"/>
              </a:rPr>
              <a:t>To be healthier and happier (less stress).</a:t>
            </a:r>
            <a:endParaRPr lang="en" sz="2800" dirty="0" smtClean="0">
              <a:latin typeface="Century Gothic"/>
              <a:ea typeface="Verdana"/>
              <a:cs typeface="Century Gothic"/>
              <a:sym typeface="Verdana"/>
            </a:endParaRPr>
          </a:p>
          <a:p>
            <a:pPr lvl="0" algn="just" rtl="0"/>
            <a:endParaRPr lang="en-US" sz="2800" dirty="0" smtClean="0">
              <a:latin typeface="Century Gothic"/>
              <a:ea typeface="Verdana"/>
              <a:cs typeface="Century Gothic"/>
              <a:sym typeface="Verdana"/>
            </a:endParaRPr>
          </a:p>
        </p:txBody>
      </p:sp>
    </p:spTree>
    <p:extLst>
      <p:ext uri="{BB962C8B-B14F-4D97-AF65-F5344CB8AC3E}">
        <p14:creationId xmlns:p14="http://schemas.microsoft.com/office/powerpoint/2010/main" val="318677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43888"/>
          </a:xfrm>
        </p:spPr>
        <p:txBody>
          <a:bodyPr>
            <a:normAutofit/>
          </a:bodyPr>
          <a:lstStyle/>
          <a:p>
            <a:r>
              <a:rPr lang="en-US" b="1" dirty="0" smtClean="0">
                <a:latin typeface="Century Gothic"/>
                <a:cs typeface="Century Gothic"/>
              </a:rPr>
              <a:t>Why is Time Management Important?</a:t>
            </a:r>
            <a:endParaRPr lang="en-US" b="1" dirty="0">
              <a:latin typeface="Century Gothic"/>
              <a:cs typeface="Century Gothic"/>
            </a:endParaRPr>
          </a:p>
        </p:txBody>
      </p:sp>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pic>
        <p:nvPicPr>
          <p:cNvPr id="3" name="Picture 2" descr="Overwhelmed-gu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718526"/>
            <a:ext cx="5753100" cy="3949700"/>
          </a:xfrm>
          <a:prstGeom prst="rect">
            <a:avLst/>
          </a:prstGeom>
        </p:spPr>
      </p:pic>
      <p:pic>
        <p:nvPicPr>
          <p:cNvPr id="11" name="Picture 10" descr="x-mark-5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581" y="1722770"/>
            <a:ext cx="4039979" cy="4039979"/>
          </a:xfrm>
          <a:prstGeom prst="rect">
            <a:avLst/>
          </a:prstGeom>
        </p:spPr>
      </p:pic>
      <p:sp>
        <p:nvSpPr>
          <p:cNvPr id="13" name="TextBox 12"/>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17619465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entury Gothic"/>
                <a:cs typeface="Century Gothic"/>
              </a:rPr>
              <a:t>Benefits of Managing Your Time</a:t>
            </a:r>
            <a:endParaRPr lang="en-US" b="1" dirty="0">
              <a:latin typeface="Century Gothic"/>
              <a:cs typeface="Century Gothic"/>
            </a:endParaRPr>
          </a:p>
        </p:txBody>
      </p:sp>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9" name="Shape 64"/>
          <p:cNvSpPr txBox="1"/>
          <p:nvPr/>
        </p:nvSpPr>
        <p:spPr>
          <a:xfrm>
            <a:off x="94584" y="1989252"/>
            <a:ext cx="9089999" cy="2405700"/>
          </a:xfrm>
          <a:prstGeom prst="rect">
            <a:avLst/>
          </a:prstGeom>
          <a:noFill/>
        </p:spPr>
        <p:txBody>
          <a:bodyPr lIns="91425" tIns="91425" rIns="91425" bIns="91425" anchor="t" anchorCtr="0">
            <a:noAutofit/>
          </a:bodyPr>
          <a:lstStyle/>
          <a:p>
            <a:pPr lvl="0" rtl="0">
              <a:buNone/>
            </a:pPr>
            <a:r>
              <a:rPr lang="en" sz="3600" dirty="0">
                <a:latin typeface="Century Gothic"/>
                <a:ea typeface="Verdana"/>
                <a:cs typeface="Century Gothic"/>
                <a:sym typeface="Verdana"/>
              </a:rPr>
              <a:t>1. Keeps you on track</a:t>
            </a:r>
          </a:p>
          <a:p>
            <a:pPr lvl="0" rtl="0">
              <a:buNone/>
            </a:pPr>
            <a:r>
              <a:rPr lang="en" sz="3600" dirty="0">
                <a:latin typeface="Century Gothic"/>
                <a:ea typeface="Verdana"/>
                <a:cs typeface="Century Gothic"/>
                <a:sym typeface="Verdana"/>
              </a:rPr>
              <a:t>2. Maximizes your productivity</a:t>
            </a:r>
          </a:p>
          <a:p>
            <a:pPr lvl="0" rtl="0">
              <a:buNone/>
            </a:pPr>
            <a:r>
              <a:rPr lang="en" sz="3600" dirty="0">
                <a:latin typeface="Century Gothic"/>
                <a:ea typeface="Verdana"/>
                <a:cs typeface="Century Gothic"/>
                <a:sym typeface="Verdana"/>
              </a:rPr>
              <a:t>3. Less time wasted=Less stress later</a:t>
            </a:r>
          </a:p>
        </p:txBody>
      </p:sp>
      <p:sp>
        <p:nvSpPr>
          <p:cNvPr id="11" name="TextBox 10"/>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20152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a:cs typeface="Century Gothic"/>
              </a:rPr>
              <a:t>Tools to Stay on Track</a:t>
            </a:r>
            <a:endParaRPr lang="en-US" b="1" dirty="0">
              <a:latin typeface="Century Gothic"/>
              <a:cs typeface="Century Gothic"/>
            </a:endParaRPr>
          </a:p>
        </p:txBody>
      </p:sp>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9" name="Shape 76"/>
          <p:cNvSpPr txBox="1"/>
          <p:nvPr/>
        </p:nvSpPr>
        <p:spPr>
          <a:xfrm rot="21599797">
            <a:off x="457292" y="1847153"/>
            <a:ext cx="7622574" cy="3138252"/>
          </a:xfrm>
          <a:prstGeom prst="rect">
            <a:avLst/>
          </a:prstGeom>
          <a:noFill/>
        </p:spPr>
        <p:txBody>
          <a:bodyPr lIns="91425" tIns="91425" rIns="91425" bIns="91425" anchor="t" anchorCtr="0">
            <a:noAutofit/>
          </a:bodyPr>
          <a:lstStyle/>
          <a:p>
            <a:pPr marL="285750" lvl="0" indent="-285750" rtl="0">
              <a:buClr>
                <a:srgbClr val="000000"/>
              </a:buClr>
              <a:buSzPct val="166666"/>
              <a:buFont typeface="Arial"/>
              <a:buChar char="•"/>
            </a:pPr>
            <a:r>
              <a:rPr lang="en" sz="2800" dirty="0">
                <a:latin typeface="Century Gothic"/>
                <a:cs typeface="Century Gothic"/>
              </a:rPr>
              <a:t>Daily Planners</a:t>
            </a:r>
          </a:p>
          <a:p>
            <a:pPr marL="285750" lvl="0" indent="-285750" rtl="0">
              <a:buClr>
                <a:srgbClr val="000000"/>
              </a:buClr>
              <a:buSzPct val="166666"/>
              <a:buFont typeface="Arial"/>
              <a:buChar char="•"/>
            </a:pPr>
            <a:r>
              <a:rPr lang="en" sz="2800" dirty="0">
                <a:latin typeface="Century Gothic"/>
                <a:cs typeface="Century Gothic"/>
              </a:rPr>
              <a:t>Wall Calendars</a:t>
            </a:r>
          </a:p>
          <a:p>
            <a:pPr marL="285750" lvl="0" indent="-285750" rtl="0">
              <a:buClr>
                <a:srgbClr val="000000"/>
              </a:buClr>
              <a:buSzPct val="166666"/>
              <a:buFont typeface="Arial"/>
              <a:buChar char="•"/>
            </a:pPr>
            <a:r>
              <a:rPr lang="en" sz="2800" dirty="0">
                <a:latin typeface="Century Gothic"/>
                <a:cs typeface="Century Gothic"/>
              </a:rPr>
              <a:t>Phone Calendars</a:t>
            </a:r>
          </a:p>
          <a:p>
            <a:pPr marL="285750" lvl="0" indent="-285750" rtl="0">
              <a:buClr>
                <a:srgbClr val="000000"/>
              </a:buClr>
              <a:buSzPct val="166666"/>
              <a:buFont typeface="Arial"/>
              <a:buChar char="•"/>
            </a:pPr>
            <a:r>
              <a:rPr lang="en" sz="2800" dirty="0">
                <a:latin typeface="Century Gothic"/>
                <a:cs typeface="Century Gothic"/>
              </a:rPr>
              <a:t>"To Do" </a:t>
            </a:r>
            <a:r>
              <a:rPr lang="en" sz="2800" dirty="0" smtClean="0">
                <a:latin typeface="Century Gothic"/>
                <a:cs typeface="Century Gothic"/>
              </a:rPr>
              <a:t>Lists</a:t>
            </a:r>
            <a:endParaRPr lang="en-US" sz="2800" dirty="0" smtClean="0">
              <a:latin typeface="Century Gothic"/>
              <a:cs typeface="Century Gothic"/>
            </a:endParaRPr>
          </a:p>
          <a:p>
            <a:pPr marL="285750" lvl="0" indent="-285750" rtl="0">
              <a:buClr>
                <a:srgbClr val="000000"/>
              </a:buClr>
              <a:buSzPct val="166666"/>
              <a:buFont typeface="Arial"/>
              <a:buChar char="•"/>
            </a:pPr>
            <a:r>
              <a:rPr lang="en-US" sz="2800" dirty="0" smtClean="0">
                <a:latin typeface="Century Gothic"/>
                <a:cs typeface="Century Gothic"/>
              </a:rPr>
              <a:t>When doing homework or any work, go to a quiet place where you know you will get your work done.</a:t>
            </a:r>
            <a:endParaRPr lang="en" sz="2800" dirty="0">
              <a:latin typeface="Century Gothic"/>
              <a:cs typeface="Century Gothic"/>
            </a:endParaRPr>
          </a:p>
        </p:txBody>
      </p:sp>
      <p:sp>
        <p:nvSpPr>
          <p:cNvPr id="10" name="TextBox 9"/>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120576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536" y="2502875"/>
            <a:ext cx="8229600" cy="1143000"/>
          </a:xfrm>
        </p:spPr>
        <p:txBody>
          <a:bodyPr>
            <a:normAutofit fontScale="90000"/>
          </a:bodyPr>
          <a:lstStyle/>
          <a:p>
            <a:r>
              <a:rPr lang="en-US" b="1" dirty="0" smtClean="0">
                <a:latin typeface="Century Gothic"/>
                <a:cs typeface="Century Gothic"/>
              </a:rPr>
              <a:t>How to Gauge the Importance of Something</a:t>
            </a:r>
            <a:endParaRPr lang="en-US" b="1" dirty="0">
              <a:latin typeface="Century Gothic"/>
              <a:cs typeface="Century Gothic"/>
            </a:endParaRPr>
          </a:p>
        </p:txBody>
      </p:sp>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9" name="TextBox 8"/>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383600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9" name="Shape 96"/>
          <p:cNvSpPr/>
          <p:nvPr/>
        </p:nvSpPr>
        <p:spPr>
          <a:xfrm>
            <a:off x="2245762" y="1366247"/>
            <a:ext cx="4408608" cy="4222104"/>
          </a:xfrm>
          <a:prstGeom prst="rect">
            <a:avLst/>
          </a:prstGeom>
          <a:blipFill>
            <a:blip r:embed="rId2"/>
            <a:stretch>
              <a:fillRect/>
            </a:stretch>
          </a:blipFill>
        </p:spPr>
      </p:sp>
      <p:sp>
        <p:nvSpPr>
          <p:cNvPr id="10" name="Shape 101"/>
          <p:cNvSpPr txBox="1"/>
          <p:nvPr/>
        </p:nvSpPr>
        <p:spPr>
          <a:xfrm>
            <a:off x="262287" y="1366247"/>
            <a:ext cx="1629299" cy="1326299"/>
          </a:xfrm>
          <a:prstGeom prst="rect">
            <a:avLst/>
          </a:prstGeom>
          <a:noFill/>
          <a:ln w="9525" cap="flat">
            <a:solidFill>
              <a:srgbClr val="FF0000"/>
            </a:solidFill>
            <a:prstDash val="solid"/>
            <a:round/>
            <a:headEnd type="none" w="med" len="med"/>
            <a:tailEnd type="none" w="med" len="med"/>
          </a:ln>
        </p:spPr>
        <p:txBody>
          <a:bodyPr lIns="91425" tIns="91425" rIns="91425" bIns="91425" anchor="t" anchorCtr="0">
            <a:noAutofit/>
          </a:bodyPr>
          <a:lstStyle/>
          <a:p>
            <a:pPr>
              <a:buNone/>
            </a:pPr>
            <a:r>
              <a:rPr lang="en" sz="2400" dirty="0"/>
              <a:t>Important. Has a deadline.</a:t>
            </a:r>
          </a:p>
        </p:txBody>
      </p:sp>
      <p:cxnSp>
        <p:nvCxnSpPr>
          <p:cNvPr id="11" name="Shape 97"/>
          <p:cNvCxnSpPr/>
          <p:nvPr/>
        </p:nvCxnSpPr>
        <p:spPr>
          <a:xfrm>
            <a:off x="1891587" y="2060775"/>
            <a:ext cx="1159200" cy="402300"/>
          </a:xfrm>
          <a:prstGeom prst="straightConnector1">
            <a:avLst/>
          </a:prstGeom>
          <a:noFill/>
          <a:ln w="19050" cap="flat">
            <a:solidFill>
              <a:srgbClr val="FF0000"/>
            </a:solidFill>
            <a:prstDash val="solid"/>
            <a:round/>
            <a:headEnd type="none" w="lg" len="lg"/>
            <a:tailEnd type="none" w="lg" len="lg"/>
          </a:ln>
        </p:spPr>
      </p:cxnSp>
      <p:sp>
        <p:nvSpPr>
          <p:cNvPr id="12" name="Shape 104"/>
          <p:cNvSpPr txBox="1"/>
          <p:nvPr/>
        </p:nvSpPr>
        <p:spPr>
          <a:xfrm>
            <a:off x="7204112" y="1848225"/>
            <a:ext cx="1629299" cy="1229700"/>
          </a:xfrm>
          <a:prstGeom prst="rect">
            <a:avLst/>
          </a:prstGeom>
          <a:noFill/>
          <a:ln w="9525" cap="flat">
            <a:solidFill>
              <a:srgbClr val="FF0000"/>
            </a:solidFill>
            <a:prstDash val="solid"/>
            <a:round/>
            <a:headEnd type="none" w="med" len="med"/>
            <a:tailEnd type="none" w="med" len="med"/>
          </a:ln>
        </p:spPr>
        <p:txBody>
          <a:bodyPr lIns="91425" tIns="91425" rIns="91425" bIns="91425" anchor="t" anchorCtr="0">
            <a:noAutofit/>
          </a:bodyPr>
          <a:lstStyle/>
          <a:p>
            <a:pPr lvl="0" rtl="0">
              <a:buNone/>
            </a:pPr>
            <a:r>
              <a:rPr lang="en" sz="2400"/>
              <a:t>Important. Has no deadline.</a:t>
            </a:r>
          </a:p>
        </p:txBody>
      </p:sp>
      <p:cxnSp>
        <p:nvCxnSpPr>
          <p:cNvPr id="14" name="Shape 100"/>
          <p:cNvCxnSpPr/>
          <p:nvPr/>
        </p:nvCxnSpPr>
        <p:spPr>
          <a:xfrm rot="10800000" flipH="1">
            <a:off x="6034987" y="2364411"/>
            <a:ext cx="1143000" cy="450899"/>
          </a:xfrm>
          <a:prstGeom prst="straightConnector1">
            <a:avLst/>
          </a:prstGeom>
          <a:noFill/>
          <a:ln w="19050" cap="flat">
            <a:solidFill>
              <a:srgbClr val="FF0000"/>
            </a:solidFill>
            <a:prstDash val="solid"/>
            <a:round/>
            <a:headEnd type="none" w="lg" len="lg"/>
            <a:tailEnd type="none" w="lg" len="lg"/>
          </a:ln>
        </p:spPr>
      </p:cxnSp>
      <p:sp>
        <p:nvSpPr>
          <p:cNvPr id="15" name="Shape 102"/>
          <p:cNvSpPr txBox="1"/>
          <p:nvPr/>
        </p:nvSpPr>
        <p:spPr>
          <a:xfrm>
            <a:off x="262287" y="3867132"/>
            <a:ext cx="1629299" cy="1551599"/>
          </a:xfrm>
          <a:prstGeom prst="rect">
            <a:avLst/>
          </a:prstGeom>
          <a:noFill/>
          <a:ln w="9525" cap="flat">
            <a:solidFill>
              <a:srgbClr val="FF0000"/>
            </a:solidFill>
            <a:prstDash val="solid"/>
            <a:round/>
            <a:headEnd type="none" w="med" len="med"/>
            <a:tailEnd type="none" w="med" len="med"/>
          </a:ln>
        </p:spPr>
        <p:txBody>
          <a:bodyPr lIns="91425" tIns="91425" rIns="91425" bIns="91425" anchor="t" anchorCtr="0">
            <a:noAutofit/>
          </a:bodyPr>
          <a:lstStyle/>
          <a:p>
            <a:pPr lvl="0" rtl="0">
              <a:buNone/>
            </a:pPr>
            <a:r>
              <a:rPr lang="en" sz="2400"/>
              <a:t>Not important. Has a deadline.</a:t>
            </a:r>
          </a:p>
        </p:txBody>
      </p:sp>
      <p:cxnSp>
        <p:nvCxnSpPr>
          <p:cNvPr id="16" name="Shape 99"/>
          <p:cNvCxnSpPr/>
          <p:nvPr/>
        </p:nvCxnSpPr>
        <p:spPr>
          <a:xfrm>
            <a:off x="1891587" y="4539307"/>
            <a:ext cx="1159200" cy="209399"/>
          </a:xfrm>
          <a:prstGeom prst="straightConnector1">
            <a:avLst/>
          </a:prstGeom>
          <a:noFill/>
          <a:ln w="19050" cap="flat">
            <a:solidFill>
              <a:srgbClr val="FF0000"/>
            </a:solidFill>
            <a:prstDash val="solid"/>
            <a:round/>
            <a:headEnd type="none" w="lg" len="lg"/>
            <a:tailEnd type="none" w="lg" len="lg"/>
          </a:ln>
        </p:spPr>
      </p:cxnSp>
      <p:cxnSp>
        <p:nvCxnSpPr>
          <p:cNvPr id="17" name="Shape 98"/>
          <p:cNvCxnSpPr/>
          <p:nvPr/>
        </p:nvCxnSpPr>
        <p:spPr>
          <a:xfrm rot="10800000" flipH="1">
            <a:off x="6058720" y="4454592"/>
            <a:ext cx="1191300" cy="515100"/>
          </a:xfrm>
          <a:prstGeom prst="straightConnector1">
            <a:avLst/>
          </a:prstGeom>
          <a:noFill/>
          <a:ln w="19050" cap="flat">
            <a:solidFill>
              <a:srgbClr val="FF0000"/>
            </a:solidFill>
            <a:prstDash val="solid"/>
            <a:round/>
            <a:headEnd type="none" w="lg" len="lg"/>
            <a:tailEnd type="none" w="lg" len="lg"/>
          </a:ln>
        </p:spPr>
      </p:cxnSp>
      <p:sp>
        <p:nvSpPr>
          <p:cNvPr id="19" name="Shape 103"/>
          <p:cNvSpPr txBox="1"/>
          <p:nvPr/>
        </p:nvSpPr>
        <p:spPr>
          <a:xfrm>
            <a:off x="7252412" y="3631399"/>
            <a:ext cx="1629299" cy="1551599"/>
          </a:xfrm>
          <a:prstGeom prst="rect">
            <a:avLst/>
          </a:prstGeom>
          <a:noFill/>
          <a:ln w="9525" cap="flat">
            <a:solidFill>
              <a:srgbClr val="FF0000"/>
            </a:solidFill>
            <a:prstDash val="solid"/>
            <a:round/>
            <a:headEnd type="none" w="med" len="med"/>
            <a:tailEnd type="none" w="med" len="med"/>
          </a:ln>
        </p:spPr>
        <p:txBody>
          <a:bodyPr lIns="91425" tIns="91425" rIns="91425" bIns="91425" anchor="t" anchorCtr="0">
            <a:noAutofit/>
          </a:bodyPr>
          <a:lstStyle/>
          <a:p>
            <a:pPr lvl="0" rtl="0">
              <a:buNone/>
            </a:pPr>
            <a:r>
              <a:rPr lang="en" sz="2400" dirty="0"/>
              <a:t>Not important. Has no deadline.</a:t>
            </a:r>
          </a:p>
        </p:txBody>
      </p:sp>
      <p:sp>
        <p:nvSpPr>
          <p:cNvPr id="20" name="TextBox 19"/>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1560635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172200"/>
            <a:ext cx="9144000" cy="685800"/>
          </a:xfrm>
          <a:prstGeom prst="rect">
            <a:avLst/>
          </a:prstGeom>
          <a:solidFill>
            <a:srgbClr val="CBA231"/>
          </a:solidFill>
          <a:ln>
            <a:solidFill>
              <a:srgbClr val="CBA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6119813"/>
            <a:ext cx="1828800" cy="738187"/>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200" b="1" dirty="0" smtClean="0">
                <a:solidFill>
                  <a:sysClr val="windowText" lastClr="000000"/>
                </a:solidFill>
                <a:latin typeface="Century Gothic" charset="0"/>
                <a:cs typeface="Century Gothic" charset="0"/>
              </a:rPr>
              <a:t>R7TC</a:t>
            </a:r>
            <a:endParaRPr lang="en-US" sz="4200" b="1" dirty="0" smtClean="0">
              <a:solidFill>
                <a:sysClr val="windowText" lastClr="000000"/>
              </a:solidFill>
              <a:latin typeface="Century Gothic" charset="0"/>
              <a:cs typeface="Century Gothic" charset="0"/>
            </a:endParaRPr>
          </a:p>
        </p:txBody>
      </p:sp>
      <p:sp>
        <p:nvSpPr>
          <p:cNvPr id="7" name="TextBox 6"/>
          <p:cNvSpPr txBox="1"/>
          <p:nvPr/>
        </p:nvSpPr>
        <p:spPr>
          <a:xfrm>
            <a:off x="1752600" y="6073775"/>
            <a:ext cx="420687" cy="708025"/>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4000" dirty="0" smtClean="0">
                <a:solidFill>
                  <a:sysClr val="windowText" lastClr="000000"/>
                </a:solidFill>
              </a:rPr>
              <a:t>|</a:t>
            </a:r>
          </a:p>
        </p:txBody>
      </p:sp>
      <p:sp>
        <p:nvSpPr>
          <p:cNvPr id="9" name="Shape 114"/>
          <p:cNvSpPr/>
          <p:nvPr/>
        </p:nvSpPr>
        <p:spPr>
          <a:xfrm>
            <a:off x="4315620" y="1865297"/>
            <a:ext cx="4408608" cy="4222104"/>
          </a:xfrm>
          <a:prstGeom prst="rect">
            <a:avLst/>
          </a:prstGeom>
          <a:blipFill>
            <a:blip r:embed="rId2"/>
            <a:stretch>
              <a:fillRect/>
            </a:stretch>
          </a:blipFill>
        </p:spPr>
      </p:sp>
      <p:sp>
        <p:nvSpPr>
          <p:cNvPr id="10" name="Shape 116"/>
          <p:cNvSpPr txBox="1"/>
          <p:nvPr/>
        </p:nvSpPr>
        <p:spPr>
          <a:xfrm>
            <a:off x="165450" y="1289361"/>
            <a:ext cx="3722100" cy="3644700"/>
          </a:xfrm>
          <a:prstGeom prst="rect">
            <a:avLst/>
          </a:prstGeom>
          <a:noFill/>
        </p:spPr>
        <p:txBody>
          <a:bodyPr lIns="91425" tIns="91425" rIns="91425" bIns="91425" anchor="t" anchorCtr="0">
            <a:noAutofit/>
          </a:bodyPr>
          <a:lstStyle/>
          <a:p>
            <a:pPr lvl="0" rtl="0">
              <a:buNone/>
            </a:pPr>
            <a:r>
              <a:rPr lang="en" sz="2400" dirty="0">
                <a:latin typeface="Century Gothic"/>
                <a:cs typeface="Century Gothic"/>
              </a:rPr>
              <a:t>These are most important (</a:t>
            </a:r>
            <a:r>
              <a:rPr lang="en" sz="2400" dirty="0">
                <a:solidFill>
                  <a:srgbClr val="CC0000"/>
                </a:solidFill>
                <a:latin typeface="Century Gothic"/>
                <a:cs typeface="Century Gothic"/>
              </a:rPr>
              <a:t>#1 Priorities</a:t>
            </a:r>
            <a:r>
              <a:rPr lang="en" sz="2400" dirty="0">
                <a:latin typeface="Century Gothic"/>
                <a:cs typeface="Century Gothic"/>
              </a:rPr>
              <a:t>). They are things that </a:t>
            </a:r>
            <a:r>
              <a:rPr lang="en" sz="2400" dirty="0">
                <a:solidFill>
                  <a:srgbClr val="CC0000"/>
                </a:solidFill>
                <a:latin typeface="Century Gothic"/>
                <a:cs typeface="Century Gothic"/>
              </a:rPr>
              <a:t>need to be done</a:t>
            </a:r>
            <a:r>
              <a:rPr lang="en" sz="2400" dirty="0">
                <a:latin typeface="Century Gothic"/>
                <a:cs typeface="Century Gothic"/>
              </a:rPr>
              <a:t>, and they have a </a:t>
            </a:r>
            <a:r>
              <a:rPr lang="en" sz="2400" dirty="0">
                <a:solidFill>
                  <a:srgbClr val="CC0000"/>
                </a:solidFill>
                <a:latin typeface="Century Gothic"/>
                <a:cs typeface="Century Gothic"/>
              </a:rPr>
              <a:t>specific time frame</a:t>
            </a:r>
            <a:r>
              <a:rPr lang="en" sz="2400" dirty="0">
                <a:latin typeface="Century Gothic"/>
                <a:cs typeface="Century Gothic"/>
              </a:rPr>
              <a:t>.</a:t>
            </a:r>
          </a:p>
          <a:p>
            <a:endParaRPr lang="en" sz="2400" dirty="0">
              <a:latin typeface="Century Gothic"/>
              <a:cs typeface="Century Gothic"/>
            </a:endParaRPr>
          </a:p>
          <a:p>
            <a:pPr lvl="0" rtl="0">
              <a:buNone/>
            </a:pPr>
            <a:r>
              <a:rPr lang="en" sz="2400" dirty="0">
                <a:latin typeface="Century Gothic"/>
                <a:cs typeface="Century Gothic"/>
              </a:rPr>
              <a:t>i.e.:</a:t>
            </a:r>
          </a:p>
          <a:p>
            <a:pPr marL="457200" lvl="0" indent="-317500" rtl="0">
              <a:buClr>
                <a:srgbClr val="000000"/>
              </a:buClr>
              <a:buSzPct val="97222"/>
              <a:buFont typeface="Arial"/>
              <a:buChar char="•"/>
            </a:pPr>
            <a:r>
              <a:rPr lang="en" sz="2400" dirty="0">
                <a:latin typeface="Century Gothic"/>
                <a:cs typeface="Century Gothic"/>
              </a:rPr>
              <a:t>MRFs</a:t>
            </a:r>
          </a:p>
          <a:p>
            <a:pPr marL="457200" lvl="0" indent="-317500" rtl="0">
              <a:buClr>
                <a:srgbClr val="000000"/>
              </a:buClr>
              <a:buSzPct val="97222"/>
              <a:buFont typeface="Arial"/>
              <a:buChar char="•"/>
            </a:pPr>
            <a:r>
              <a:rPr lang="en" sz="2400" dirty="0">
                <a:latin typeface="Century Gothic"/>
                <a:cs typeface="Century Gothic"/>
              </a:rPr>
              <a:t>Homework</a:t>
            </a:r>
          </a:p>
          <a:p>
            <a:pPr marL="457200" lvl="0" indent="-317500">
              <a:buClr>
                <a:srgbClr val="000000"/>
              </a:buClr>
              <a:buSzPct val="97222"/>
              <a:buFont typeface="Arial"/>
              <a:buChar char="•"/>
            </a:pPr>
            <a:r>
              <a:rPr lang="en" sz="2400" dirty="0">
                <a:latin typeface="Century Gothic"/>
                <a:cs typeface="Century Gothic"/>
              </a:rPr>
              <a:t>College Apps</a:t>
            </a:r>
          </a:p>
        </p:txBody>
      </p:sp>
      <p:sp>
        <p:nvSpPr>
          <p:cNvPr id="11" name="TextBox 10"/>
          <p:cNvSpPr txBox="1"/>
          <p:nvPr/>
        </p:nvSpPr>
        <p:spPr>
          <a:xfrm>
            <a:off x="2209800" y="6213157"/>
            <a:ext cx="6477000" cy="492443"/>
          </a:xfrm>
          <a:prstGeom prst="rect">
            <a:avLst/>
          </a:prstGeom>
          <a:noFill/>
        </p:spPr>
        <p:txBody>
          <a:bodyPr wrap="squar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1300" dirty="0" smtClean="0">
                <a:solidFill>
                  <a:sysClr val="windowText" lastClr="000000"/>
                </a:solidFill>
                <a:latin typeface="Century Gothic" pitchFamily="34" charset="0"/>
                <a:cs typeface="Goudy Old Style" charset="0"/>
              </a:rPr>
              <a:t>Training </a:t>
            </a:r>
            <a:r>
              <a:rPr lang="en-US" sz="1300" dirty="0" smtClean="0">
                <a:solidFill>
                  <a:sysClr val="windowText" lastClr="000000"/>
                </a:solidFill>
                <a:latin typeface="Century Gothic" pitchFamily="34" charset="0"/>
                <a:cs typeface="Goudy Old Style" charset="0"/>
              </a:rPr>
              <a:t>Topic: Time Management</a:t>
            </a:r>
            <a:endParaRPr lang="en-US" sz="1300" dirty="0" smtClean="0">
              <a:solidFill>
                <a:sysClr val="windowText" lastClr="000000"/>
              </a:solidFill>
              <a:latin typeface="Century Gothic" pitchFamily="34" charset="0"/>
              <a:cs typeface="Goudy Old Style" charset="0"/>
            </a:endParaRPr>
          </a:p>
          <a:p>
            <a:pPr>
              <a:defRPr/>
            </a:pPr>
            <a:r>
              <a:rPr lang="en-US" sz="1300" dirty="0" smtClean="0">
                <a:solidFill>
                  <a:sysClr val="windowText" lastClr="000000"/>
                </a:solidFill>
                <a:latin typeface="Century Gothic" pitchFamily="34" charset="0"/>
                <a:cs typeface="Goudy Old Style" charset="0"/>
              </a:rPr>
              <a:t>CNH Key Club District</a:t>
            </a:r>
          </a:p>
        </p:txBody>
      </p:sp>
    </p:spTree>
    <p:extLst>
      <p:ext uri="{BB962C8B-B14F-4D97-AF65-F5344CB8AC3E}">
        <p14:creationId xmlns:p14="http://schemas.microsoft.com/office/powerpoint/2010/main" val="1248339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TotalTime>
  <Words>1032</Words>
  <Application>Microsoft Macintosh PowerPoint</Application>
  <PresentationFormat>On-screen Show (4:3)</PresentationFormat>
  <Paragraphs>200</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 N H   | K E Y  C L U B</vt:lpstr>
      <vt:lpstr>PowerPoint Presentation</vt:lpstr>
      <vt:lpstr>Why is Time Management Important?</vt:lpstr>
      <vt:lpstr>Why is Time Management Important?</vt:lpstr>
      <vt:lpstr>Benefits of Managing Your Time</vt:lpstr>
      <vt:lpstr>Tools to Stay on Track</vt:lpstr>
      <vt:lpstr>How to Gauge the Importance of Something</vt:lpstr>
      <vt:lpstr>PowerPoint Presentation</vt:lpstr>
      <vt:lpstr>PowerPoint Presentation</vt:lpstr>
      <vt:lpstr>PowerPoint Presentation</vt:lpstr>
      <vt:lpstr>PowerPoint Presentation</vt:lpstr>
      <vt:lpstr>How to Effectively Use your Time</vt:lpstr>
      <vt:lpstr>PowerPoint Presentation</vt:lpstr>
      <vt:lpstr>How to Effectively Use your Time</vt:lpstr>
      <vt:lpstr>Remember... S.P.L.A.T.! </vt:lpstr>
      <vt:lpstr>Biggest Adversaries to Efficient Time Management...</vt:lpstr>
      <vt:lpstr>Laziness</vt:lpstr>
      <vt:lpstr>PowerPoint Presentation</vt:lpstr>
      <vt:lpstr>As officers of Region 7...</vt:lpstr>
      <vt:lpstr>Don’t forget…</vt:lpstr>
      <vt:lpstr>Tools to Stay on Track</vt:lpstr>
      <vt:lpstr>But I have so much to balance…</vt:lpstr>
      <vt:lpstr>SAY NO</vt:lpstr>
      <vt:lpstr>Delegate</vt:lpstr>
      <vt:lpstr>PowerPoint Presentation</vt:lpstr>
    </vt:vector>
  </TitlesOfParts>
  <Company>Santa Monica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N H   | K E Y  C L U B</dc:title>
  <dc:creator>Emma Diaz</dc:creator>
  <cp:lastModifiedBy>Emma Diaz</cp:lastModifiedBy>
  <cp:revision>16</cp:revision>
  <dcterms:created xsi:type="dcterms:W3CDTF">2013-09-15T04:10:01Z</dcterms:created>
  <dcterms:modified xsi:type="dcterms:W3CDTF">2013-09-15T05:56:30Z</dcterms:modified>
</cp:coreProperties>
</file>